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0"/>
  </p:notesMasterIdLst>
  <p:handoutMasterIdLst>
    <p:handoutMasterId r:id="rId91"/>
  </p:handoutMasterIdLst>
  <p:sldIdLst>
    <p:sldId id="258" r:id="rId2"/>
    <p:sldId id="259" r:id="rId3"/>
    <p:sldId id="400" r:id="rId4"/>
    <p:sldId id="464" r:id="rId5"/>
    <p:sldId id="269" r:id="rId6"/>
    <p:sldId id="447" r:id="rId7"/>
    <p:sldId id="466" r:id="rId8"/>
    <p:sldId id="421" r:id="rId9"/>
    <p:sldId id="375" r:id="rId10"/>
    <p:sldId id="276" r:id="rId11"/>
    <p:sldId id="449" r:id="rId12"/>
    <p:sldId id="450" r:id="rId13"/>
    <p:sldId id="472" r:id="rId14"/>
    <p:sldId id="289" r:id="rId15"/>
    <p:sldId id="473" r:id="rId16"/>
    <p:sldId id="320" r:id="rId17"/>
    <p:sldId id="363" r:id="rId18"/>
    <p:sldId id="362" r:id="rId19"/>
    <p:sldId id="477" r:id="rId20"/>
    <p:sldId id="388" r:id="rId21"/>
    <p:sldId id="279" r:id="rId22"/>
    <p:sldId id="452" r:id="rId23"/>
    <p:sldId id="411" r:id="rId24"/>
    <p:sldId id="453" r:id="rId25"/>
    <p:sldId id="282" r:id="rId26"/>
    <p:sldId id="364" r:id="rId27"/>
    <p:sldId id="454" r:id="rId28"/>
    <p:sldId id="455" r:id="rId29"/>
    <p:sldId id="386" r:id="rId30"/>
    <p:sldId id="272" r:id="rId31"/>
    <p:sldId id="267" r:id="rId32"/>
    <p:sldId id="273" r:id="rId33"/>
    <p:sldId id="459" r:id="rId34"/>
    <p:sldId id="366" r:id="rId35"/>
    <p:sldId id="274" r:id="rId36"/>
    <p:sldId id="367" r:id="rId37"/>
    <p:sldId id="371" r:id="rId38"/>
    <p:sldId id="361" r:id="rId39"/>
    <p:sldId id="372" r:id="rId40"/>
    <p:sldId id="370" r:id="rId41"/>
    <p:sldId id="275" r:id="rId42"/>
    <p:sldId id="369" r:id="rId43"/>
    <p:sldId id="401" r:id="rId44"/>
    <p:sldId id="294" r:id="rId45"/>
    <p:sldId id="297" r:id="rId46"/>
    <p:sldId id="460" r:id="rId47"/>
    <p:sldId id="461" r:id="rId48"/>
    <p:sldId id="422" r:id="rId49"/>
    <p:sldId id="462" r:id="rId50"/>
    <p:sldId id="416" r:id="rId51"/>
    <p:sldId id="434" r:id="rId52"/>
    <p:sldId id="435" r:id="rId53"/>
    <p:sldId id="425" r:id="rId54"/>
    <p:sldId id="429" r:id="rId55"/>
    <p:sldId id="431" r:id="rId56"/>
    <p:sldId id="426" r:id="rId57"/>
    <p:sldId id="430" r:id="rId58"/>
    <p:sldId id="424" r:id="rId59"/>
    <p:sldId id="344" r:id="rId60"/>
    <p:sldId id="333" r:id="rId61"/>
    <p:sldId id="437" r:id="rId62"/>
    <p:sldId id="395" r:id="rId63"/>
    <p:sldId id="444" r:id="rId64"/>
    <p:sldId id="410" r:id="rId65"/>
    <p:sldId id="399" r:id="rId66"/>
    <p:sldId id="456" r:id="rId67"/>
    <p:sldId id="310" r:id="rId68"/>
    <p:sldId id="402" r:id="rId69"/>
    <p:sldId id="438" r:id="rId70"/>
    <p:sldId id="383" r:id="rId71"/>
    <p:sldId id="382" r:id="rId72"/>
    <p:sldId id="440" r:id="rId73"/>
    <p:sldId id="457" r:id="rId74"/>
    <p:sldId id="439" r:id="rId75"/>
    <p:sldId id="441" r:id="rId76"/>
    <p:sldId id="313" r:id="rId77"/>
    <p:sldId id="392" r:id="rId78"/>
    <p:sldId id="358" r:id="rId79"/>
    <p:sldId id="359" r:id="rId80"/>
    <p:sldId id="360" r:id="rId81"/>
    <p:sldId id="394" r:id="rId82"/>
    <p:sldId id="480" r:id="rId83"/>
    <p:sldId id="420" r:id="rId84"/>
    <p:sldId id="414" r:id="rId85"/>
    <p:sldId id="479" r:id="rId86"/>
    <p:sldId id="355" r:id="rId87"/>
    <p:sldId id="356" r:id="rId88"/>
    <p:sldId id="478" r:id="rId89"/>
  </p:sldIdLst>
  <p:sldSz cx="12192000" cy="6858000"/>
  <p:notesSz cx="12192000" cy="6858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1" autoAdjust="0"/>
    <p:restoredTop sz="86467" autoAdjust="0"/>
  </p:normalViewPr>
  <p:slideViewPr>
    <p:cSldViewPr>
      <p:cViewPr>
        <p:scale>
          <a:sx n="35" d="100"/>
          <a:sy n="35" d="100"/>
        </p:scale>
        <p:origin x="1064" y="4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5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464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87DE21C9-5D81-4ECB-B101-C6FABDA453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DC94E09-9C60-4630-9853-AE6F3FED5F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AE267-D247-4208-8DB1-F667BD20C1D6}" type="datetimeFigureOut">
              <a:rPr lang="de-DE" smtClean="0"/>
              <a:t>05.03.2024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78477A2-AF2F-4A7D-9A16-52FCBAFAD8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C963300-E4FD-44C9-8CD4-BEBBF65102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47FB6-82A8-4692-A408-8BFA02E676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728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e-lehre.tu-dortmund.de/storages/digitale-lehre/r/Dokumente/DoBuS-Informationsblatt_zu_Bildbeschreibungen.pdf" TargetMode="External"/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206851E-97E3-FBF8-6912-AC03DE286EBD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9531AD0-3896-B583-FCB2-7D462CA8AA71}" type="slidenum">
              <a:rPr/>
              <a:t>16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453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01382849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66104210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83755574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2F23C99-3FE1-5848-986E-39EFC9D52944}" type="slidenum">
              <a:rPr/>
              <a:t>21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25571146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76958418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t>Nachteilsausgleiche machen Barrieren in der Lehre sichtbar, kann Lehre anders geplant werden, dass keine nachträglichen Ausgleiche notwendig sind?</a:t>
            </a:r>
          </a:p>
        </p:txBody>
      </p:sp>
      <p:sp>
        <p:nvSpPr>
          <p:cNvPr id="168931466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3975631-940B-9744-7B66-AFDA46829A5E}" type="slidenum">
              <a:rPr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7163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297D16F-B1EB-54E9-C1A2-47C75F5ECD15}" type="slidenum">
              <a:rPr/>
              <a:t>25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dirty="0"/>
              <a:t>Überkompensation vermeiden!</a:t>
            </a:r>
            <a:br>
              <a:rPr lang="de-DE" sz="1200" b="1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4041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A3F23EE-1E7A-0BC7-8124-8037DA2DC5DD}" type="slidenum">
              <a:rPr/>
              <a:t>30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13F12AA-0981-2528-5E82-1BE70B7691DC}" type="slidenum">
              <a:rPr/>
              <a:t>31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B8D9498-4B50-4BA1-EC95-E5F88B3A4CC9}" type="slidenum">
              <a:rPr/>
              <a:t>32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352F6DA-BA07-3C90-8BC2-86C95988BBC2}" type="slidenum">
              <a:rPr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05192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Grafiken erläutern </a:t>
            </a:r>
            <a:r>
              <a:rPr lang="de-DE" dirty="0" err="1"/>
              <a:t>vs</a:t>
            </a:r>
            <a:r>
              <a:rPr lang="de-DE" dirty="0"/>
              <a:t> Didaktik: selber entdecken – hier: Peer-Erläuterungen als Methode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13F12AA-0981-2528-5E82-1BE70B7691DC}" type="slidenum">
              <a:rPr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4527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8377357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65869288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endParaRPr dirty="0"/>
          </a:p>
        </p:txBody>
      </p:sp>
      <p:sp>
        <p:nvSpPr>
          <p:cNvPr id="78524632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60A3E36-5E5E-027E-0F5B-3CA4DEAF8252}" type="slidenum">
              <a:rPr/>
              <a:t>35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13F12AA-0981-2528-5E82-1BE70B7691DC}" type="slidenum">
              <a:rPr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15149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1D510E9-32FE-6FDD-6C4F-337AD02E864D}" type="slidenum">
              <a:rPr/>
              <a:t>41</a:t>
            </a:fld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13F12AA-0981-2528-5E82-1BE70B7691DC}" type="slidenum">
              <a:rPr/>
              <a:t>42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86748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74833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7579425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89067612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193139389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70F5EC4-2708-8CF4-76BE-F987E512FF74}" type="slidenum">
              <a:rPr/>
              <a:t>44</a:t>
            </a:fld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6518894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02739062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32888168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B3D454A-6975-BADE-E2F5-7115484AEF92}" type="slidenum">
              <a:rPr/>
              <a:t>45</a:t>
            </a:fld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Fokus Sehbeeinträchtigungen ausgleichen, analoge und digitale Lesbarkeit (Screenreader)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76044C6-A4BA-766C-4003-8964D306849A}" type="slidenum">
              <a:rPr/>
              <a:t>46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96946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E97250D-879E-B3DF-842F-3A29D9F86D1B}" type="slidenum">
              <a:rPr/>
              <a:t>47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97461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Elemente auch ausblendbar (z.B. Titel auf Folie)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6755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02167470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42223221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87230987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D5D309B-098D-9F7F-9068-FE21B03FDE1C}" type="slidenum">
              <a:rPr/>
              <a:t>5</a:t>
            </a:fld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Start – Anordnen - Auswahlbereich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12212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20407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Rechtsklick –Alternativtext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0898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F860CB8-11F7-C788-CFF9-D14395BB57B0}" type="slidenum">
              <a:rPr/>
              <a:t>59</a:t>
            </a:fld>
            <a:endParaRPr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1200" b="0" i="0" u="sng" strike="noStrike" cap="none" spc="0" dirty="0">
                <a:solidFill>
                  <a:schemeClr val="tx1"/>
                </a:solidFill>
                <a:latin typeface="Calibri"/>
                <a:ea typeface="Calibri"/>
                <a:cs typeface="Calibri"/>
                <a:hlinkClick r:id="rId3" tooltip="https://digitale-lehre.tu-dortmund.de/storages/digitale-lehre/r/Dokumente/DoBuS-Informationsblatt_zu_Bildbeschreibungen.pdf"/>
              </a:rPr>
              <a:t>https://digitale-lehre.tu-dortmund.de/storages/digitale-lehre/r/Dokumente/DoBuS-Informationsblatt_zu_Bildbeschreibungen.pdf</a:t>
            </a:r>
            <a:endParaRPr lang="de-DE" sz="1200" b="0" i="0" u="sng" strike="noStrike" cap="none" spc="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de-DE" sz="1200" b="0" i="0" u="none" strike="noStrike" cap="none" spc="0" dirty="0">
                <a:solidFill>
                  <a:schemeClr val="tx1"/>
                </a:solidFill>
                <a:latin typeface="Calibri"/>
                <a:cs typeface="Calibri"/>
              </a:rPr>
              <a:t>Kontext: was schon im Text beschrieben wurde kann als vorausgesetzt gelten / Lesereihenfolge aber beachten</a:t>
            </a:r>
            <a:endParaRPr u="none" dirty="0"/>
          </a:p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C98AD3E-BBEE-5F1D-50AD-DAAA68CC5CC9}" type="slidenum">
              <a:rPr/>
              <a:t>60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Probleme mit griechischen Buchstaben und mathematischen Operatoren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44909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Von Screenreadern lesbar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83712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Erzeugte Formelabbildung für alle frei zugänglich, kein sensibles Material verwenden!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89468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Formel als Bild für Sehende einfügen, Alternativtext in </a:t>
            </a:r>
            <a:r>
              <a:rPr lang="de-DE" dirty="0" err="1"/>
              <a:t>LaTex</a:t>
            </a:r>
            <a:r>
              <a:rPr lang="de-DE" dirty="0"/>
              <a:t> zur besseren Lesbarkeit von Screenreadern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45540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B076159-DB0A-F632-0D40-4EA2D346DA36}" type="slidenum">
              <a:rPr/>
              <a:t>67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3924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5D1C010-55B0-51EC-63DD-7DEE8F96FD0F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08558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Ausschließlich Visuelles immer Verbalisieren / Verschriftlichen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45743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6227FB5-136F-6628-5E06-6FCA4C50CBB9}" type="slidenum">
              <a:rPr/>
              <a:t>75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527249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dirty="0"/>
              <a:t>De </a:t>
            </a:r>
            <a:r>
              <a:rPr dirty="0" err="1"/>
              <a:t>oder</a:t>
            </a:r>
            <a:r>
              <a:rPr dirty="0"/>
              <a:t> ger </a:t>
            </a:r>
            <a:r>
              <a:rPr dirty="0" err="1"/>
              <a:t>einstellen</a:t>
            </a:r>
            <a:r>
              <a:rPr dirty="0"/>
              <a:t>, </a:t>
            </a:r>
            <a:r>
              <a:rPr dirty="0" err="1"/>
              <a:t>dann</a:t>
            </a:r>
            <a:r>
              <a:rPr dirty="0"/>
              <a:t> </a:t>
            </a:r>
            <a:r>
              <a:rPr dirty="0" err="1"/>
              <a:t>erscheinen</a:t>
            </a:r>
            <a:r>
              <a:rPr dirty="0"/>
              <a:t> die </a:t>
            </a:r>
            <a:r>
              <a:rPr dirty="0" err="1"/>
              <a:t>Untertitel</a:t>
            </a:r>
            <a:r>
              <a:rPr dirty="0"/>
              <a:t> auf der Folie und die </a:t>
            </a:r>
            <a:r>
              <a:rPr lang="de-DE" dirty="0"/>
              <a:t>Transkript</a:t>
            </a:r>
            <a:r>
              <a:rPr dirty="0"/>
              <a:t>box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6296262-C722-A011-51CB-CC37D1792A8D}" type="slidenum">
              <a:rPr/>
              <a:t>76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827963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Reiter Überprüfen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144598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216234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UA = universal </a:t>
            </a:r>
            <a:r>
              <a:rPr lang="de-DE" dirty="0" err="1"/>
              <a:t>accessibility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156464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F387DE0-4515-A59E-9BBF-EB73AE577F02}" type="slidenum">
              <a:rPr/>
              <a:t>86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B7189B3-4D5B-DB80-287B-BDE6499F02A1}" type="slidenum">
              <a:rPr/>
              <a:t>87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742910" lvl="1" indent="-342900">
              <a:buFont typeface="Arial" panose="020B0604020202020204" pitchFamily="34" charset="0"/>
              <a:buChar char="•"/>
              <a:defRPr/>
            </a:pPr>
            <a:r>
              <a:rPr lang="de-DE" dirty="0"/>
              <a:t>16% beeinträchtige Studierende</a:t>
            </a:r>
            <a:endParaRPr lang="de-DE" dirty="0">
              <a:latin typeface="+mj-lt"/>
            </a:endParaRPr>
          </a:p>
          <a:p>
            <a:pPr marL="742910" lvl="1" indent="-342900">
              <a:buFont typeface="Arial" panose="020B0604020202020204" pitchFamily="34" charset="0"/>
              <a:buChar char="•"/>
              <a:defRPr/>
            </a:pPr>
            <a:r>
              <a:rPr lang="de-DE" dirty="0"/>
              <a:t>vermehrte psychische Beeinträchtigungen </a:t>
            </a:r>
          </a:p>
          <a:p>
            <a:pPr marL="742910" lvl="1" indent="-342900">
              <a:buFont typeface="Arial" panose="020B0604020202020204" pitchFamily="34" charset="0"/>
              <a:buChar char="•"/>
              <a:defRPr/>
            </a:pPr>
            <a:r>
              <a:rPr lang="de-DE" dirty="0"/>
              <a:t>Coronaeffekt?</a:t>
            </a:r>
          </a:p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512CAE4-D6D8-4584-7728-178E7A2494A9}" type="slidenum">
              <a:r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492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183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401044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6042369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4479581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A90F34D-2BAE-8DED-1175-D52725FBB3BF}" type="slidenum">
              <a:rPr/>
              <a:t>10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Seminarfolie als Vorlage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91400F2-B064-B78B-2EF4-8B47718AAFFF}" type="slidenum">
              <a:rPr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3870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Seminarfolie als Vorlage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91400F2-B064-B78B-2EF4-8B47718AAFFF}" type="slidenum">
              <a:rPr/>
              <a:t>14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523801" y="1122363"/>
            <a:ext cx="9144396" cy="2387599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523801" y="3602037"/>
            <a:ext cx="9144396" cy="16557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Formatvorlage des Untertitelmasters durch Klicken bearbeiten</a:t>
            </a:r>
            <a:endParaRPr/>
          </a:p>
        </p:txBody>
      </p:sp>
      <p:pic>
        <p:nvPicPr>
          <p:cNvPr id="4" name="Picture 2" descr="Logo der Universität Osnabrück">
            <a:extLst>
              <a:ext uri="{FF2B5EF4-FFF2-40B4-BE49-F238E27FC236}">
                <a16:creationId xmlns:a16="http://schemas.microsoft.com/office/drawing/2014/main" id="{7AA020F9-3B63-4B3F-82E7-FD71211059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2809508" cy="704850"/>
          </a:xfrm>
          <a:prstGeom prst="rect">
            <a:avLst/>
          </a:prstGeom>
          <a:noFill/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1F6DFF27-AC1D-42F9-8308-9EC6E4CBE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0883" y="5589239"/>
            <a:ext cx="130203" cy="1268759"/>
          </a:xfrm>
          <a:prstGeom prst="rect">
            <a:avLst/>
          </a:prstGeom>
          <a:solidFill>
            <a:srgbClr val="FB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490FAF2-33E9-439C-9968-7DA771E594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12075241" y="-10119"/>
            <a:ext cx="130203" cy="1700807"/>
          </a:xfrm>
          <a:prstGeom prst="rect">
            <a:avLst/>
          </a:prstGeom>
          <a:solidFill>
            <a:srgbClr val="FB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>
          <a:xfrm>
            <a:off x="1320626" y="2667000"/>
            <a:ext cx="10258677" cy="3275012"/>
          </a:xfrm>
          <a:prstGeom prst="rect">
            <a:avLst/>
          </a:prstGeom>
        </p:spPr>
        <p:txBody>
          <a:bodyPr vert="eaVert"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 bwMode="auto">
          <a:xfrm>
            <a:off x="203173" y="6476999"/>
            <a:ext cx="11782477" cy="37941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Towards a User Focused Development of a Digital Study Assistant Through a Mixed Methods Design </a:t>
            </a:r>
            <a:r>
              <a:rPr lang="de-DE"/>
              <a:t>· Katharina Schurz · </a:t>
            </a:r>
            <a:fld id="{8374390F-6663-1011-AB98-D5BB266D4EB2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 bwMode="auto">
          <a:xfrm>
            <a:off x="9015825" y="1524000"/>
            <a:ext cx="2563479" cy="4418012"/>
          </a:xfrm>
        </p:spPr>
        <p:txBody>
          <a:bodyPr vert="eaVert"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>
          <a:xfrm>
            <a:off x="1320626" y="1524000"/>
            <a:ext cx="7542817" cy="4418012"/>
          </a:xfrm>
          <a:prstGeom prst="rect">
            <a:avLst/>
          </a:prstGeom>
        </p:spPr>
        <p:txBody>
          <a:bodyPr vert="eaVert"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dirty="0"/>
              <a:t>Titelmasterformat durch Klicken bearbeiten</a:t>
            </a:r>
            <a:endParaRPr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1625599" y="2667000"/>
            <a:ext cx="9953704" cy="3275012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de-DE" dirty="0"/>
              <a:t>Textmasterformat bearbeiten</a:t>
            </a:r>
            <a:endParaRPr dirty="0"/>
          </a:p>
          <a:p>
            <a:pPr lvl="1">
              <a:defRPr/>
            </a:pPr>
            <a:r>
              <a:rPr lang="de-DE" dirty="0"/>
              <a:t>Zweite Ebene</a:t>
            </a:r>
            <a:endParaRPr dirty="0"/>
          </a:p>
          <a:p>
            <a:pPr lvl="2">
              <a:defRPr/>
            </a:pPr>
            <a:r>
              <a:rPr lang="de-DE" dirty="0"/>
              <a:t>Dritte Ebene</a:t>
            </a:r>
            <a:endParaRPr dirty="0"/>
          </a:p>
          <a:p>
            <a:pPr lvl="3">
              <a:defRPr/>
            </a:pPr>
            <a:r>
              <a:rPr lang="de-DE" dirty="0"/>
              <a:t>Vierte Ebene</a:t>
            </a:r>
            <a:endParaRPr dirty="0"/>
          </a:p>
          <a:p>
            <a:pPr lvl="4">
              <a:defRPr/>
            </a:pPr>
            <a:r>
              <a:rPr lang="de-DE" dirty="0"/>
              <a:t>Fünfte Ebene</a:t>
            </a: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-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1741" y="1709739"/>
            <a:ext cx="10515817" cy="2852736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de-DE" dirty="0"/>
              <a:t>Titelmasterformat durch Klicken bearbeiten</a:t>
            </a:r>
            <a:endParaRPr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741" y="4589463"/>
            <a:ext cx="10515817" cy="15001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154" indent="0">
              <a:buNone/>
              <a:defRPr sz="2000"/>
            </a:lvl2pPr>
            <a:lvl3pPr marL="914309" indent="0">
              <a:buNone/>
              <a:defRPr sz="1800"/>
            </a:lvl3pPr>
            <a:lvl4pPr marL="1371463" indent="0">
              <a:buNone/>
              <a:defRPr sz="1600"/>
            </a:lvl4pPr>
            <a:lvl5pPr marL="1828617" indent="0">
              <a:buNone/>
              <a:defRPr sz="1600"/>
            </a:lvl5pPr>
            <a:lvl6pPr marL="2285771" indent="0">
              <a:buNone/>
              <a:defRPr sz="1600"/>
            </a:lvl6pPr>
            <a:lvl7pPr marL="2742926" indent="0">
              <a:buNone/>
              <a:defRPr sz="1600"/>
            </a:lvl7pPr>
            <a:lvl8pPr marL="3200080" indent="0">
              <a:buNone/>
              <a:defRPr sz="1600"/>
            </a:lvl8pPr>
            <a:lvl9pPr marL="3657234" indent="0">
              <a:buNone/>
              <a:defRPr sz="1600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dirty="0"/>
              <a:t>Titelmasterformat durch Klicken bearbeiten</a:t>
            </a:r>
            <a:endParaRPr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565899" y="2667000"/>
            <a:ext cx="5013404" cy="3275012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Inhaltsplatzhalter 3"/>
          <p:cNvSpPr>
            <a:spLocks noGrp="1"/>
          </p:cNvSpPr>
          <p:nvPr>
            <p:ph sz="half" idx="11"/>
          </p:nvPr>
        </p:nvSpPr>
        <p:spPr bwMode="auto">
          <a:xfrm>
            <a:off x="1320626" y="2666999"/>
            <a:ext cx="5013404" cy="3275012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678" y="800100"/>
            <a:ext cx="10515816" cy="890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dirty="0"/>
              <a:t>Titelmasterformat durch Klicken bearbeiten</a:t>
            </a:r>
            <a:endParaRPr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9678" y="1681162"/>
            <a:ext cx="5157114" cy="8239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839678" y="2505073"/>
            <a:ext cx="5157114" cy="3684587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72982" y="1681162"/>
            <a:ext cx="5182511" cy="8239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6172982" y="2505073"/>
            <a:ext cx="5182511" cy="3684587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dirty="0"/>
              <a:t>Titelmasterformat durch Klicken bearbeiten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678" y="987426"/>
            <a:ext cx="3931723" cy="1679572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dirty="0"/>
              <a:t>Titelmasterformat durch Klicken bearbeiten</a:t>
            </a:r>
            <a:endParaRPr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5182512" y="987426"/>
            <a:ext cx="6172981" cy="487362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678" y="2666997"/>
            <a:ext cx="3931723" cy="31940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 bwMode="auto">
          <a:xfrm>
            <a:off x="5182512" y="987426"/>
            <a:ext cx="6172981" cy="4873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pPr lvl="0">
              <a:defRPr/>
            </a:pPr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 bwMode="auto">
          <a:xfrm>
            <a:off x="839678" y="987426"/>
            <a:ext cx="3931723" cy="1679572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dirty="0"/>
              <a:t>Titelmasterformat durch Klicken bearbeiten</a:t>
            </a:r>
            <a:endParaRPr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678" y="2666997"/>
            <a:ext cx="3931723" cy="31940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20626" y="1524000"/>
            <a:ext cx="10258677" cy="7604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GB" dirty="0"/>
              <a:t>Click to edit the title text format</a:t>
            </a:r>
            <a:endParaRPr dirty="0"/>
          </a:p>
        </p:txBody>
      </p:sp>
      <p:sp>
        <p:nvSpPr>
          <p:cNvPr id="13" name="Inhaltsplatzhalter 2"/>
          <p:cNvSpPr txBox="1"/>
          <p:nvPr userDrawn="1"/>
        </p:nvSpPr>
        <p:spPr bwMode="auto">
          <a:xfrm>
            <a:off x="1625599" y="2667000"/>
            <a:ext cx="9953704" cy="3275012"/>
          </a:xfrm>
          <a:prstGeom prst="rect">
            <a:avLst/>
          </a:prstGeom>
        </p:spPr>
        <p:txBody>
          <a:bodyPr/>
          <a:lstStyle>
            <a:lvl1pPr marL="342866" indent="-342866" algn="l" defTabSz="457154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876" indent="-285721" algn="l" defTabSz="457154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2886" indent="-228577" algn="l" defTabSz="457154"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040" indent="-228577" algn="l" defTabSz="457154"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194" indent="-228577" algn="l" defTabSz="457154"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349" indent="-228577" algn="l" defTabSz="914309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2" indent="-228577" algn="l" defTabSz="914309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7" indent="-228577" algn="l" defTabSz="914309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1" indent="-228577" algn="l" defTabSz="914309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457154">
        <a:spcBef>
          <a:spcPts val="0"/>
        </a:spcBef>
        <a:spcAft>
          <a:spcPts val="0"/>
        </a:spcAft>
        <a:buClr>
          <a:srgbClr val="000000"/>
        </a:buClr>
        <a:buSzPct val="100000"/>
        <a:buFont typeface="Times New Roman"/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457154">
        <a:spcBef>
          <a:spcPts val="0"/>
        </a:spcBef>
        <a:spcAft>
          <a:spcPts val="0"/>
        </a:spcAft>
        <a:buClr>
          <a:srgbClr val="000000"/>
        </a:buClr>
        <a:buSzPct val="100000"/>
        <a:buFont typeface="Times New Roman"/>
        <a:defRPr sz="3000" b="1">
          <a:solidFill>
            <a:srgbClr val="980528"/>
          </a:solidFill>
          <a:latin typeface="Arial"/>
          <a:ea typeface="Noto Sans CJK SC Regular"/>
          <a:cs typeface="Noto Sans CJK SC Regular"/>
        </a:defRPr>
      </a:lvl2pPr>
      <a:lvl3pPr algn="l" defTabSz="457154">
        <a:spcBef>
          <a:spcPts val="0"/>
        </a:spcBef>
        <a:spcAft>
          <a:spcPts val="0"/>
        </a:spcAft>
        <a:buClr>
          <a:srgbClr val="000000"/>
        </a:buClr>
        <a:buSzPct val="100000"/>
        <a:buFont typeface="Times New Roman"/>
        <a:defRPr sz="3000" b="1">
          <a:solidFill>
            <a:srgbClr val="980528"/>
          </a:solidFill>
          <a:latin typeface="Arial"/>
          <a:ea typeface="Noto Sans CJK SC Regular"/>
          <a:cs typeface="Noto Sans CJK SC Regular"/>
        </a:defRPr>
      </a:lvl3pPr>
      <a:lvl4pPr algn="l" defTabSz="457154">
        <a:spcBef>
          <a:spcPts val="0"/>
        </a:spcBef>
        <a:spcAft>
          <a:spcPts val="0"/>
        </a:spcAft>
        <a:buClr>
          <a:srgbClr val="000000"/>
        </a:buClr>
        <a:buSzPct val="100000"/>
        <a:buFont typeface="Times New Roman"/>
        <a:defRPr sz="3000" b="1">
          <a:solidFill>
            <a:srgbClr val="980528"/>
          </a:solidFill>
          <a:latin typeface="Arial"/>
          <a:ea typeface="Noto Sans CJK SC Regular"/>
          <a:cs typeface="Noto Sans CJK SC Regular"/>
        </a:defRPr>
      </a:lvl4pPr>
      <a:lvl5pPr algn="l" defTabSz="457154">
        <a:spcBef>
          <a:spcPts val="0"/>
        </a:spcBef>
        <a:spcAft>
          <a:spcPts val="0"/>
        </a:spcAft>
        <a:buClr>
          <a:srgbClr val="000000"/>
        </a:buClr>
        <a:buSzPct val="100000"/>
        <a:buFont typeface="Times New Roman"/>
        <a:defRPr sz="3000" b="1">
          <a:solidFill>
            <a:srgbClr val="980528"/>
          </a:solidFill>
          <a:latin typeface="Arial"/>
          <a:ea typeface="Noto Sans CJK SC Regular"/>
          <a:cs typeface="Noto Sans CJK SC Regular"/>
        </a:defRPr>
      </a:lvl5pPr>
      <a:lvl6pPr marL="2514349" indent="-228577" algn="l" defTabSz="457154">
        <a:spcBef>
          <a:spcPts val="0"/>
        </a:spcBef>
        <a:spcAft>
          <a:spcPts val="0"/>
        </a:spcAft>
        <a:buClr>
          <a:srgbClr val="000000"/>
        </a:buClr>
        <a:buSzPct val="100000"/>
        <a:buFont typeface="Times New Roman"/>
        <a:defRPr sz="3000" b="1">
          <a:solidFill>
            <a:srgbClr val="980528"/>
          </a:solidFill>
          <a:latin typeface="Arial"/>
          <a:ea typeface="Noto Sans CJK SC Regular"/>
          <a:cs typeface="Noto Sans CJK SC Regular"/>
        </a:defRPr>
      </a:lvl6pPr>
      <a:lvl7pPr marL="2971502" indent="-228577" algn="l" defTabSz="457154">
        <a:spcBef>
          <a:spcPts val="0"/>
        </a:spcBef>
        <a:spcAft>
          <a:spcPts val="0"/>
        </a:spcAft>
        <a:buClr>
          <a:srgbClr val="000000"/>
        </a:buClr>
        <a:buSzPct val="100000"/>
        <a:buFont typeface="Times New Roman"/>
        <a:defRPr sz="3000" b="1">
          <a:solidFill>
            <a:srgbClr val="980528"/>
          </a:solidFill>
          <a:latin typeface="Arial"/>
          <a:ea typeface="Noto Sans CJK SC Regular"/>
          <a:cs typeface="Noto Sans CJK SC Regular"/>
        </a:defRPr>
      </a:lvl7pPr>
      <a:lvl8pPr marL="3428657" indent="-228577" algn="l" defTabSz="457154">
        <a:spcBef>
          <a:spcPts val="0"/>
        </a:spcBef>
        <a:spcAft>
          <a:spcPts val="0"/>
        </a:spcAft>
        <a:buClr>
          <a:srgbClr val="000000"/>
        </a:buClr>
        <a:buSzPct val="100000"/>
        <a:buFont typeface="Times New Roman"/>
        <a:defRPr sz="3000" b="1">
          <a:solidFill>
            <a:srgbClr val="980528"/>
          </a:solidFill>
          <a:latin typeface="Arial"/>
          <a:ea typeface="Noto Sans CJK SC Regular"/>
          <a:cs typeface="Noto Sans CJK SC Regular"/>
        </a:defRPr>
      </a:lvl8pPr>
      <a:lvl9pPr marL="3885811" indent="-228577" algn="l" defTabSz="457154">
        <a:spcBef>
          <a:spcPts val="0"/>
        </a:spcBef>
        <a:spcAft>
          <a:spcPts val="0"/>
        </a:spcAft>
        <a:buClr>
          <a:srgbClr val="000000"/>
        </a:buClr>
        <a:buSzPct val="100000"/>
        <a:buFont typeface="Times New Roman"/>
        <a:defRPr sz="3000" b="1">
          <a:solidFill>
            <a:srgbClr val="980528"/>
          </a:solidFill>
          <a:latin typeface="Arial"/>
          <a:ea typeface="Noto Sans CJK SC Regular"/>
          <a:cs typeface="Noto Sans CJK SC Regular"/>
        </a:defRPr>
      </a:lvl9pPr>
    </p:titleStyle>
    <p:bodyStyle>
      <a:lvl1pPr marL="342866" indent="-342866" algn="l" defTabSz="457154">
        <a:spcBef>
          <a:spcPts val="600"/>
        </a:spcBef>
        <a:spcAft>
          <a:spcPts val="0"/>
        </a:spcAft>
        <a:buClr>
          <a:srgbClr val="000000"/>
        </a:buClr>
        <a:buSzPct val="100000"/>
        <a:buFont typeface="Times New Roman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876" indent="-285721" algn="l" defTabSz="457154">
        <a:spcBef>
          <a:spcPts val="500"/>
        </a:spcBef>
        <a:spcAft>
          <a:spcPts val="0"/>
        </a:spcAft>
        <a:buClr>
          <a:srgbClr val="000000"/>
        </a:buClr>
        <a:buSzPct val="100000"/>
        <a:buFont typeface="Times New Roman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2886" indent="-228577" algn="l" defTabSz="457154">
        <a:spcBef>
          <a:spcPts val="450"/>
        </a:spcBef>
        <a:spcAft>
          <a:spcPts val="0"/>
        </a:spcAft>
        <a:buClr>
          <a:srgbClr val="000000"/>
        </a:buClr>
        <a:buSzPct val="100000"/>
        <a:buFont typeface="Times New Roman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040" indent="-228577" algn="l" defTabSz="457154">
        <a:spcBef>
          <a:spcPts val="350"/>
        </a:spcBef>
        <a:spcAft>
          <a:spcPts val="0"/>
        </a:spcAft>
        <a:buClr>
          <a:srgbClr val="000000"/>
        </a:buClr>
        <a:buSzPct val="100000"/>
        <a:buFont typeface="Times New Roman"/>
        <a:defRPr sz="1400">
          <a:solidFill>
            <a:srgbClr val="000000"/>
          </a:solidFill>
          <a:latin typeface="+mn-lt"/>
          <a:ea typeface="+mn-ea"/>
          <a:cs typeface="+mn-cs"/>
        </a:defRPr>
      </a:lvl4pPr>
      <a:lvl5pPr marL="2057194" indent="-228577" algn="l" defTabSz="457154">
        <a:spcBef>
          <a:spcPts val="350"/>
        </a:spcBef>
        <a:spcAft>
          <a:spcPts val="0"/>
        </a:spcAft>
        <a:buClr>
          <a:srgbClr val="000000"/>
        </a:buClr>
        <a:buSzPct val="100000"/>
        <a:buFont typeface="Times New Roman"/>
        <a:defRPr sz="1400">
          <a:solidFill>
            <a:srgbClr val="000000"/>
          </a:solidFill>
          <a:latin typeface="+mn-lt"/>
          <a:ea typeface="+mn-ea"/>
          <a:cs typeface="+mn-cs"/>
        </a:defRPr>
      </a:lvl5pPr>
      <a:lvl6pPr marL="2514349" indent="-228577" algn="l" defTabSz="914309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502" indent="-228577" algn="l" defTabSz="914309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09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-osnabrueck.de/studieninteressierte/erste-orientierung/studieren-mit-behinderung-und-chronischer-erkrankung/" TargetMode="External"/><Relationship Id="rId2" Type="http://schemas.openxmlformats.org/officeDocument/2006/relationships/hyperlink" Target="mailto:christine.kammler@uni-osnabrueck.d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tudentenwerk-osnabrueck.de/de/beratung/studieren-mit-handicap.html" TargetMode="External"/><Relationship Id="rId4" Type="http://schemas.openxmlformats.org/officeDocument/2006/relationships/hyperlink" Target="https://www.asta.uni-osnabrueck.de/rund-ums-studium/studium-mit-beeintraechtigungen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-osnabrueck.de/fileadmin/documents/public/1_universitaet/1.3_organisation/gleichstellung/Beauftragung/Formular_Antrag_NTA_2022_2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geo.osnabrueck.de/uni/?i=map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6GaQDEMvBpQ" TargetMode="External"/><Relationship Id="rId4" Type="http://schemas.openxmlformats.org/officeDocument/2006/relationships/image" Target="../media/image20.sv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zialgesetzbuch-sgb.de/sgbix/2.html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sv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go.uos.de/BF2" TargetMode="External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https://go.uos.de/BF1" TargetMode="External"/><Relationship Id="rId4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environment/2024/feb/17/february-on-course-to-break-unprecedented-number-of-heat-records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uni-osnabrueck.de/studieninteressierte/erste-orientierung/studieren-mit-behinderung-und-chronischer-erkrankung/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microsoft.com/de-de/office/hinzuf%C3%BCgen-von-alternativem-text-zu-einer-form-einem-bild-diagramm-einer-smartart-grafik-oder-einem-anderen-objekt-44989b2a-903c-4d9a-b742-6a75b451c669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oris.wolterskluwer-online.de/browse/document/dual/82dd34dc-f4ed-3063-8084-61de25eefb5b/12ffdc30-319c-36e1-b144-7bf5c4327ff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oris.wolterskluwer-online.de/browse/document/dual/82dd34dc-f4ed-3063-8084-61de25eefb5b/b3996bdb-b575-375a-af1b-d434acb3741a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e-lehre.tu-dortmund.de/storages/digitale-lehre/r/Dokumente/DoBuS-Informationsblatt_zu_Bildbeschreibungen.pdf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leitungen.rrze.fau.de/software/barrierefreies-pdf/anleitungen/mathematische-formeln-vorlesen-erstellen-und-zugaenglich-machen/formeln-vorlesen-lassen-audiobeispiele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ahlen-kern.de/editor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4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microsoft.com/de-de/office/untertitel-f%C3%BCr-ein-video-erstellen-b1cfb30f-5b00-4435-beeb-2a25e115024b#PickTab=Windows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gk.de/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e-lehre.virtuos.uni-osnabrueck.de/eintrag/videomanagement-mit-stud-ip-und-opencast/" TargetMode="External"/><Relationship Id="rId2" Type="http://schemas.openxmlformats.org/officeDocument/2006/relationships/hyperlink" Target="http://studip@uni-osnabrueck.de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-osnabrueck.de/universitaet/zahlendatenfakten/" TargetMode="Externa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s://pdfua.foundation/de/warum-pdf-ua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ccess-for-all.ch/die-barrierefreiheit-von-pdf-dokumenten-und-die-missverstaendnisse-zu-pac/" TargetMode="Externa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4.0/" TargetMode="Externa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Erstellung%20barrierefreier%20PowerPoint-Pr&#228;sentationen" TargetMode="External"/><Relationship Id="rId7" Type="http://schemas.openxmlformats.org/officeDocument/2006/relationships/hyperlink" Target="https://www.uni-bremen.de/fileadmin/user_upload/universitaet/Digitale_Transformation/Projekt_BALLON/Checklisten/2._Auflage_deutsch/Checklisten_zur_Erstellung_und_Pruefung_barrierearmer_digitaler_Inhalte__2_.pdf" TargetMode="External"/><Relationship Id="rId2" Type="http://schemas.openxmlformats.org/officeDocument/2006/relationships/hyperlink" Target="https://tud.qucosa.de/api/qucosa%3A73969/attachment/ATT-0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h-koeln.de/mam/downloads/deutsch/hochschule/profil/lehre/leitfaden_barrierefreie_dokumente.pdf" TargetMode="External"/><Relationship Id="rId5" Type="http://schemas.openxmlformats.org/officeDocument/2006/relationships/hyperlink" Target="Videotutorial%20der%20UniPotsdam%20:%20https:/www.youtube.com/watch?v=-WM29YFUfPc&amp;list=PLI5fPE8N5j5zklmm1XYNF-cNzIdhySmm1&amp;index=3" TargetMode="External"/><Relationship Id="rId4" Type="http://schemas.openxmlformats.org/officeDocument/2006/relationships/hyperlink" Target="https://tud.qucosa.de/api/qucosa%3A73967/attachment/ATT-0/" TargetMode="Externa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s://go.uos.de/HandreichungBF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hyperlink" Target="https://voris.wolterskluwer-online.de/browse/document/dual/82dd34dc-f4ed-3063-8084-61de25eefb5b/b3996bdb-b575-375a-af1b-d434acb3741a" TargetMode="External"/><Relationship Id="rId13" Type="http://schemas.openxmlformats.org/officeDocument/2006/relationships/hyperlink" Target="https://www.bmbf.de/SharedDocs/Downloads/de/2023/best3_beeintr%C3%A4chtigt_studieren.pdf?__blob=publicationFile&amp;v=4" TargetMode="External"/><Relationship Id="rId3" Type="http://schemas.openxmlformats.org/officeDocument/2006/relationships/hyperlink" Target="https://www.uni-bremen.de/fileadmin/user_upload/universitaet/Digitale_Transformation/Projekt_BALLON/Checklisten/2._Auflage_deutsch/Checklisten_zur_Erstellung_und_Pruefung_barrierearmer_digitaler_Inhalte__2_.pdf" TargetMode="External"/><Relationship Id="rId7" Type="http://schemas.openxmlformats.org/officeDocument/2006/relationships/hyperlink" Target="https://voris.wolterskluwer-online.de/browse/document/dual/82dd34dc-f4ed-3063-8084-61de25eefb5b/12ffdc30-319c-36e1-b144-7bf5c4327ff5" TargetMode="External"/><Relationship Id="rId12" Type="http://schemas.openxmlformats.org/officeDocument/2006/relationships/hyperlink" Target="https://www.th-koeln.de/mam/downloads/deutsch/hochschule/organisation/zle/checkliste_barrierefreie_digitale_lehre.pdf" TargetMode="External"/><Relationship Id="rId2" Type="http://schemas.openxmlformats.org/officeDocument/2006/relationships/notesSlide" Target="../notesSlides/notesSlide46.xml"/><Relationship Id="rId16" Type="http://schemas.openxmlformats.org/officeDocument/2006/relationships/hyperlink" Target="https://www.uni-rostock.de/storages/uni-rostock/UniHome/Vielfalt/Barrierefreiheit/Leitfaden_MV_Inklusive_Hochschullehre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34878/2022.08.dzhw_brief" TargetMode="External"/><Relationship Id="rId11" Type="http://schemas.openxmlformats.org/officeDocument/2006/relationships/hyperlink" Target="https://www.th-koeln.de/mam/downloads/deutsch/hochschule/profil/lehre/leitfaden_barrierefreie_dokumente.pdf" TargetMode="External"/><Relationship Id="rId5" Type="http://schemas.openxmlformats.org/officeDocument/2006/relationships/hyperlink" Target="https://www.chancenvielfalt.uni-hannover.de/fileadmin/chancenvielfalt/pdf/Handreichung_barrierefreie_Lehre.pdf" TargetMode="External"/><Relationship Id="rId15" Type="http://schemas.openxmlformats.org/officeDocument/2006/relationships/hyperlink" Target="https://tud.qucosa.de/api/qucosa%3A73969/attachment/ATT-0/" TargetMode="External"/><Relationship Id="rId10" Type="http://schemas.openxmlformats.org/officeDocument/2006/relationships/hyperlink" Target="https://doi.org/10.1007/s10734-023-01111-y" TargetMode="External"/><Relationship Id="rId4" Type="http://schemas.openxmlformats.org/officeDocument/2006/relationships/hyperlink" Target="https://www.e-teaching.org/community/communityevents/ringvorlesung/studieren-mit-behinderung-was-bedeutet-das-und-wie-kann-digitale-barrierefreiheit-beginnen" TargetMode="External"/><Relationship Id="rId9" Type="http://schemas.openxmlformats.org/officeDocument/2006/relationships/hyperlink" Target="https://www.studierendenwerke.de/fileadmin/api/files/beeintraechtigt_studieren_2016_barrierefrei.pdf" TargetMode="External"/><Relationship Id="rId14" Type="http://schemas.openxmlformats.org/officeDocument/2006/relationships/hyperlink" Target="https://tud.qucosa.de/api/qucosa%3A73967/attachment/ATT-0/" TargetMode="Externa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teaching.org/praxis/themenseiten/barrierefreie-digitale-hochschullehre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asepost.de/studieren-mit-oder-ohne-barrieren-an-universitaet-und-hochschule-osnabrueck-356074/" TargetMode="External"/><Relationship Id="rId5" Type="http://schemas.openxmlformats.org/officeDocument/2006/relationships/hyperlink" Target="https://www.uni-bielefeld.de/einrichtungen/zab/digitale-barrierefreiheit/barrierefreie-dokumente/Barrieren-a-z/" TargetMode="External"/><Relationship Id="rId4" Type="http://schemas.openxmlformats.org/officeDocument/2006/relationships/hyperlink" Target="https://hochschulforumdigitalisierung.de/dossier/diversitaet-barrierefreiheit/" TargetMode="Externa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58348690" name="Grafik 63393090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967539" y="1279729"/>
            <a:ext cx="4256951" cy="893065"/>
          </a:xfrm>
          <a:prstGeom prst="rect">
            <a:avLst/>
          </a:prstGeom>
        </p:spPr>
      </p:pic>
      <p:sp>
        <p:nvSpPr>
          <p:cNvPr id="829094034" name="Titel 1"/>
          <p:cNvSpPr>
            <a:spLocks noGrp="1"/>
          </p:cNvSpPr>
          <p:nvPr>
            <p:ph type="ctrTitle"/>
          </p:nvPr>
        </p:nvSpPr>
        <p:spPr bwMode="auto">
          <a:xfrm>
            <a:off x="1199456" y="2280937"/>
            <a:ext cx="10297144" cy="2387599"/>
          </a:xfrm>
        </p:spPr>
        <p:txBody>
          <a:bodyPr vertOverflow="overflow" horzOverflow="clip" vert="horz" wrap="square" lIns="91440" tIns="45720" rIns="91440" bIns="45720" numCol="1" spcCol="0" rtlCol="0" fromWordArt="0" anchor="b" anchorCtr="0" forceAA="0" compatLnSpc="0">
            <a:normAutofit/>
          </a:bodyPr>
          <a:lstStyle/>
          <a:p>
            <a:pPr>
              <a:defRPr/>
            </a:pPr>
            <a:br>
              <a:rPr lang="de-DE" sz="3000" b="1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lang="de-DE" sz="3000" b="1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Praxistipps zur Gestaltung </a:t>
            </a:r>
            <a:br>
              <a:rPr lang="de-DE" sz="3000" b="1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lang="de-DE" sz="3000" b="1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barrierefreier Lehre und Lehrmaterialien</a:t>
            </a:r>
            <a:br>
              <a:rPr lang="de-DE" sz="3000" b="1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endParaRPr dirty="0"/>
          </a:p>
        </p:txBody>
      </p:sp>
      <p:sp>
        <p:nvSpPr>
          <p:cNvPr id="2132515912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524000" y="4033978"/>
            <a:ext cx="9144000" cy="2203333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 fontScale="95000"/>
          </a:bodyPr>
          <a:lstStyle/>
          <a:p>
            <a:pPr>
              <a:defRPr/>
            </a:pPr>
            <a:endParaRPr lang="de-DE" sz="1800" dirty="0">
              <a:latin typeface="Arial"/>
              <a:cs typeface="Arial"/>
            </a:endParaRPr>
          </a:p>
          <a:p>
            <a:pPr>
              <a:defRPr/>
            </a:pPr>
            <a:endParaRPr sz="1000" dirty="0">
              <a:latin typeface="Arial"/>
              <a:cs typeface="Arial"/>
            </a:endParaRPr>
          </a:p>
          <a:p>
            <a:pPr>
              <a:spcBef>
                <a:spcPts val="600"/>
              </a:spcBef>
              <a:defRPr/>
            </a:pPr>
            <a:r>
              <a:rPr lang="de-DE" sz="2500" dirty="0">
                <a:latin typeface="Arial"/>
                <a:cs typeface="Arial"/>
              </a:rPr>
              <a:t>Nathalie </a:t>
            </a:r>
            <a:r>
              <a:rPr lang="de-DE" sz="2500" dirty="0" err="1">
                <a:latin typeface="Arial"/>
                <a:cs typeface="Arial"/>
              </a:rPr>
              <a:t>Pöpel</a:t>
            </a:r>
            <a:r>
              <a:rPr lang="de-DE" sz="2500" dirty="0">
                <a:latin typeface="Arial"/>
                <a:cs typeface="Arial"/>
              </a:rPr>
              <a:t> </a:t>
            </a:r>
          </a:p>
          <a:p>
            <a:pPr>
              <a:spcBef>
                <a:spcPts val="599"/>
              </a:spcBef>
              <a:defRPr/>
            </a:pPr>
            <a:endParaRPr lang="de-DE" sz="1800" b="0" i="0" u="none" strike="noStrike" cap="none" spc="0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spcBef>
                <a:spcPts val="599"/>
              </a:spcBef>
              <a:defRPr/>
            </a:pPr>
            <a:r>
              <a:rPr lang="de-DE" sz="1800" b="0" i="0" u="none" strike="noStrike" cap="none" spc="0" dirty="0">
                <a:solidFill>
                  <a:schemeClr val="tx1"/>
                </a:solidFill>
                <a:latin typeface="Arial"/>
                <a:cs typeface="Arial"/>
              </a:rPr>
              <a:t>UOS.DLL-Projekt (</a:t>
            </a:r>
            <a:r>
              <a:rPr lang="de-DE" sz="1800" b="0" i="0" u="none" strike="noStrike" cap="none" spc="0" dirty="0" err="1">
                <a:solidFill>
                  <a:schemeClr val="tx1"/>
                </a:solidFill>
                <a:latin typeface="Arial"/>
                <a:cs typeface="Arial"/>
              </a:rPr>
              <a:t>virtUOS</a:t>
            </a:r>
            <a:r>
              <a:rPr lang="de-DE" sz="1800" b="0" i="0" u="none" strike="noStrike" cap="none" spc="0" dirty="0">
                <a:solidFill>
                  <a:schemeClr val="tx1"/>
                </a:solidFill>
                <a:latin typeface="Arial"/>
                <a:cs typeface="Arial"/>
              </a:rPr>
              <a:t>) </a:t>
            </a:r>
            <a:r>
              <a:rPr lang="de-DE" sz="1800" dirty="0">
                <a:solidFill>
                  <a:schemeClr val="tx1"/>
                </a:solidFill>
                <a:latin typeface="Arial"/>
                <a:cs typeface="Arial"/>
              </a:rPr>
              <a:t>in Kooperation mit dem </a:t>
            </a:r>
            <a:r>
              <a:rPr lang="de-DE" sz="1800" dirty="0" err="1">
                <a:solidFill>
                  <a:schemeClr val="tx1"/>
                </a:solidFill>
                <a:latin typeface="Arial"/>
                <a:cs typeface="Arial"/>
              </a:rPr>
              <a:t>LehrKolleg</a:t>
            </a:r>
            <a:endParaRPr sz="1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84336873" name=" 8452454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873435" y="3371212"/>
            <a:ext cx="201803" cy="36579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883413964" name=" 161406459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5763433" y="3371212"/>
            <a:ext cx="254952" cy="36579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802627355" name=" 183738397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6145805" y="3291840"/>
            <a:ext cx="254952" cy="36579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310167172" name="Grafik 12792284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043089" y="0"/>
            <a:ext cx="1981198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20693185" name="Grafik 63393090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967538" y="1279728"/>
            <a:ext cx="4256951" cy="893064"/>
          </a:xfrm>
          <a:prstGeom prst="rect">
            <a:avLst/>
          </a:prstGeom>
        </p:spPr>
      </p:pic>
      <p:sp>
        <p:nvSpPr>
          <p:cNvPr id="969867374" name=" 8452454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873435" y="3371211"/>
            <a:ext cx="201802" cy="365793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949063959" name=" 161406459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5763433" y="3371211"/>
            <a:ext cx="254952" cy="365793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124877858" name="183738397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6145805" y="3291840"/>
            <a:ext cx="254952" cy="365793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763C0CB-6840-4E97-9C40-D9833B23C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3423457"/>
            <a:ext cx="9144396" cy="2387599"/>
          </a:xfrm>
        </p:spPr>
        <p:txBody>
          <a:bodyPr/>
          <a:lstStyle/>
          <a:p>
            <a:r>
              <a:rPr lang="de-DE" sz="3000" b="0" i="0" u="none" strike="noStrike" cap="none" spc="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Praxistipps</a:t>
            </a:r>
            <a:br>
              <a:rPr lang="de-DE" sz="3000" b="0" i="0" u="none" strike="noStrike" cap="none" spc="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</a:br>
            <a:r>
              <a:rPr lang="de-DE" sz="3000" b="0" i="0" u="none" strike="noStrike" cap="none" spc="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Lehre barrierefreier gestalten</a:t>
            </a:r>
            <a:br>
              <a:rPr lang="de-DE" sz="3000" b="0" i="0" u="none" strike="noStrike" cap="none" spc="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</a:br>
            <a:r>
              <a:rPr lang="de-DE" sz="3000" b="0" i="0" u="none" strike="noStrike" cap="none" spc="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 Information, Kommunikation &amp; Nachteilsausgleiche</a:t>
            </a:r>
            <a:br>
              <a:rPr lang="de-DE" sz="6000" dirty="0"/>
            </a:b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FBF0BAF-C654-48AC-8F89-0794D880A4B9}"/>
              </a:ext>
            </a:extLst>
          </p:cNvPr>
          <p:cNvSpPr txBox="1"/>
          <p:nvPr/>
        </p:nvSpPr>
        <p:spPr>
          <a:xfrm>
            <a:off x="4943872" y="6021288"/>
            <a:ext cx="2454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(Stand: Februar 2024)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B8E0B2-0D5C-4D3D-B64B-58886C004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626" y="1524000"/>
            <a:ext cx="10752038" cy="760412"/>
          </a:xfrm>
        </p:spPr>
        <p:txBody>
          <a:bodyPr/>
          <a:lstStyle/>
          <a:p>
            <a:r>
              <a:rPr lang="de-DE" sz="3200" dirty="0"/>
              <a:t>Allgemeine Informationen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AF6A92-8A0F-4BF7-84A1-DEDE254B1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5598" y="2667000"/>
            <a:ext cx="10375057" cy="327501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b="0" i="0" u="none" strike="noStrike" cap="none" spc="0" dirty="0">
                <a:solidFill>
                  <a:srgbClr val="000000"/>
                </a:solidFill>
                <a:latin typeface="+mj-lt"/>
                <a:ea typeface="ARial"/>
                <a:cs typeface="ARial"/>
              </a:rPr>
              <a:t>Beauftragte für Studierende mit Behinderung und chronischer Erkrankung an der UOS: </a:t>
            </a:r>
            <a:r>
              <a:rPr lang="de-DE" b="1" i="0" u="none" dirty="0">
                <a:solidFill>
                  <a:srgbClr val="000000"/>
                </a:solidFill>
                <a:latin typeface="+mj-lt"/>
                <a:ea typeface="ARial"/>
                <a:cs typeface="ARial"/>
              </a:rPr>
              <a:t>Christine Kammler </a:t>
            </a:r>
          </a:p>
          <a:p>
            <a:pPr marL="400010" lvl="1" indent="0">
              <a:defRPr/>
            </a:pPr>
            <a:r>
              <a:rPr lang="de-DE" sz="2400" b="0" i="0" u="sng" strike="noStrike" cap="none" spc="0" dirty="0">
                <a:solidFill>
                  <a:schemeClr val="hlink"/>
                </a:solidFill>
                <a:latin typeface="+mj-lt"/>
                <a:ea typeface="Noto Sans CJK SC Regular"/>
                <a:cs typeface="Noto Sans CJK SC Regular"/>
                <a:hlinkClick r:id="rId2" tooltip="mailto:christine.kammler@uni-osnabrueck.de"/>
              </a:rPr>
              <a:t>christine.kammler@uni-osnabrueck.de</a:t>
            </a:r>
            <a:r>
              <a:rPr lang="de-DE" sz="2400" b="0" i="0" u="sng" strike="noStrike" cap="none" spc="0" dirty="0">
                <a:solidFill>
                  <a:schemeClr val="hlink"/>
                </a:solidFill>
                <a:latin typeface="+mj-lt"/>
                <a:ea typeface="Noto Sans CJK SC Regular"/>
                <a:cs typeface="Noto Sans CJK SC Regular"/>
              </a:rPr>
              <a:t> / </a:t>
            </a:r>
            <a:r>
              <a:rPr lang="de-DE" sz="2400" dirty="0">
                <a:latin typeface="+mj-lt"/>
                <a:ea typeface="ARial"/>
                <a:cs typeface="ARial"/>
              </a:rPr>
              <a:t>Tel.: </a:t>
            </a:r>
            <a:r>
              <a:rPr lang="de-DE" sz="2400" b="0" i="0" u="none" dirty="0">
                <a:solidFill>
                  <a:srgbClr val="000000"/>
                </a:solidFill>
                <a:latin typeface="+mj-lt"/>
                <a:ea typeface="ARial"/>
                <a:cs typeface="ARial"/>
              </a:rPr>
              <a:t>0541 969-6366</a:t>
            </a:r>
            <a:endParaRPr lang="de-DE" sz="2400" u="sng" dirty="0">
              <a:solidFill>
                <a:schemeClr val="hlink"/>
              </a:solidFill>
              <a:latin typeface="+mj-lt"/>
              <a:ea typeface="Noto Sans CJK SC Regular"/>
              <a:cs typeface="Noto Sans CJK SC Regular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b="0" i="0" dirty="0">
                <a:solidFill>
                  <a:schemeClr val="tx1"/>
                </a:solidFill>
                <a:latin typeface="+mj-lt"/>
                <a:ea typeface="Times New Roman"/>
                <a:cs typeface="Times New Roman"/>
              </a:rPr>
              <a:t>Kompakte Informationsseite: </a:t>
            </a:r>
            <a:r>
              <a:rPr lang="de-DE" sz="2400" b="0" i="0" u="sng" dirty="0">
                <a:solidFill>
                  <a:srgbClr val="000000"/>
                </a:solidFill>
                <a:latin typeface="+mj-lt"/>
                <a:ea typeface="ARial"/>
                <a:cs typeface="ARial"/>
                <a:hlinkClick r:id="rId3" tooltip="https://www.uni-osnabrueck.de/studieninteressierte/erste-orientierung/studieren-mit-behinderung-und-chronischer-erkrankung/"/>
              </a:rPr>
              <a:t>UOS-Infoseite Studieren mit Behinderung und chronischer Erkrankung</a:t>
            </a:r>
            <a:endParaRPr lang="de-DE" u="sng" dirty="0">
              <a:latin typeface="+mj-lt"/>
              <a:ea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sz="1000" b="0" i="0" u="sng" dirty="0">
              <a:solidFill>
                <a:srgbClr val="000000"/>
              </a:solidFill>
              <a:latin typeface="+mj-lt"/>
              <a:ea typeface="ARial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latin typeface="+mj-lt"/>
                <a:hlinkClick r:id="rId4"/>
              </a:rPr>
              <a:t>ASTA-Infoseite für betroffene Studierende</a:t>
            </a:r>
            <a:endParaRPr lang="de-DE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latin typeface="+mj-lt"/>
                <a:hlinkClick r:id="rId5"/>
              </a:rPr>
              <a:t>Infoseite mit Beratungsangeboten vom Studierendenwerk</a:t>
            </a:r>
            <a:endParaRPr lang="de-DE" dirty="0">
              <a:latin typeface="+mj-lt"/>
            </a:endParaRPr>
          </a:p>
          <a:p>
            <a:pPr lvl="1">
              <a:defRPr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46081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3E09B1-BBE5-48B0-9224-28C89C7E7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Spezifische Informationen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C0A203-BA98-4BC0-AA60-30CC8A2C3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Informationen </a:t>
            </a:r>
            <a:r>
              <a:rPr lang="de-DE" b="1" dirty="0"/>
              <a:t>vor</a:t>
            </a:r>
            <a:r>
              <a:rPr lang="de-DE" dirty="0"/>
              <a:t> Semesterbeginn für beeinträchtige Studierende in Ihren Veranstaltungen</a:t>
            </a:r>
          </a:p>
          <a:p>
            <a:pPr marL="742910" lvl="1" indent="-342900">
              <a:buFont typeface="Arial" panose="020B0604020202020204" pitchFamily="34" charset="0"/>
              <a:buChar char="•"/>
            </a:pPr>
            <a:r>
              <a:rPr lang="de-DE" dirty="0"/>
              <a:t>Besondere Bedarfe abfragen</a:t>
            </a:r>
          </a:p>
          <a:p>
            <a:pPr marL="400010" lvl="1" indent="0"/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Ankündigung auf Veranstaltungsseite in </a:t>
            </a:r>
            <a:r>
              <a:rPr lang="de-DE" dirty="0" err="1"/>
              <a:t>Stud.IP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Informationsseite in </a:t>
            </a:r>
            <a:r>
              <a:rPr lang="de-DE" dirty="0" err="1"/>
              <a:t>Stud.IP</a:t>
            </a:r>
            <a:r>
              <a:rPr lang="de-DE" dirty="0"/>
              <a:t>-Veranstaltung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Infofolie in den ersten Sitzungen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Handout (verteilen u/o Download)</a:t>
            </a:r>
          </a:p>
        </p:txBody>
      </p:sp>
    </p:spTree>
    <p:extLst>
      <p:ext uri="{BB962C8B-B14F-4D97-AF65-F5344CB8AC3E}">
        <p14:creationId xmlns:p14="http://schemas.microsoft.com/office/powerpoint/2010/main" val="194426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9D2773-4A67-45BB-9CE5-44A095F5C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-1179512"/>
            <a:ext cx="10258677" cy="760412"/>
          </a:xfrm>
        </p:spPr>
        <p:txBody>
          <a:bodyPr/>
          <a:lstStyle/>
          <a:p>
            <a:r>
              <a:rPr lang="de-DE" dirty="0"/>
              <a:t>Beispiel für Ankündigung in </a:t>
            </a:r>
            <a:r>
              <a:rPr lang="de-DE" dirty="0" err="1"/>
              <a:t>Stud.IP</a:t>
            </a:r>
            <a:endParaRPr lang="de-DE" dirty="0"/>
          </a:p>
        </p:txBody>
      </p:sp>
      <p:pic>
        <p:nvPicPr>
          <p:cNvPr id="1204707983" name="Grafik 1204707982" descr="Screenshot einer Stud.IP-Ankündigung zu Informationen für beeinträchtigte Studierende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31783" y="2604678"/>
            <a:ext cx="11928433" cy="164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524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48898941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Seminarfolie / Handout</a:t>
            </a:r>
            <a:endParaRPr dirty="0"/>
          </a:p>
        </p:txBody>
      </p:sp>
      <p:pic>
        <p:nvPicPr>
          <p:cNvPr id="6" name="Inhaltsplatzhalter 5" descr="Screenshot einer beispielhaften Präsentationsfolie mit Kontaktangeboten für beeinträchtigte Studierende.">
            <a:extLst>
              <a:ext uri="{FF2B5EF4-FFF2-40B4-BE49-F238E27FC236}">
                <a16:creationId xmlns:a16="http://schemas.microsoft.com/office/drawing/2014/main" id="{A730BD74-A9AC-4736-9C38-138CAD8AFE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35560" y="2284412"/>
            <a:ext cx="7562071" cy="3960440"/>
          </a:xfrm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5FD00-C44F-4645-B27E-712B96A94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Neue Informationsseite im Kurs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618830-E623-4209-AF29-E01AFDCC2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1204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9414129" name="Titel 1"/>
          <p:cNvSpPr>
            <a:spLocks noGrp="1"/>
          </p:cNvSpPr>
          <p:nvPr>
            <p:ph type="title"/>
          </p:nvPr>
        </p:nvSpPr>
        <p:spPr bwMode="auto">
          <a:xfrm>
            <a:off x="966661" y="-791425"/>
            <a:ext cx="10258677" cy="760412"/>
          </a:xfrm>
        </p:spPr>
        <p:txBody>
          <a:bodyPr/>
          <a:lstStyle/>
          <a:p>
            <a:pPr>
              <a:defRPr/>
            </a:pPr>
            <a:r>
              <a:rPr lang="de-DE" dirty="0"/>
              <a:t>Informationsseite in Stud.IP 1</a:t>
            </a:r>
            <a:endParaRPr dirty="0"/>
          </a:p>
        </p:txBody>
      </p:sp>
      <p:grpSp>
        <p:nvGrpSpPr>
          <p:cNvPr id="2" name="Gruppieren 1" descr="Screenshot der Stud.IP-Seite wo eine Informationsseite im System unter dem Menüpunkt Mehr... aktiviert werden kann.">
            <a:extLst>
              <a:ext uri="{FF2B5EF4-FFF2-40B4-BE49-F238E27FC236}">
                <a16:creationId xmlns:a16="http://schemas.microsoft.com/office/drawing/2014/main" id="{898CE26B-0F9C-43F9-BCEB-97A51CA96F7A}"/>
              </a:ext>
            </a:extLst>
          </p:cNvPr>
          <p:cNvGrpSpPr/>
          <p:nvPr/>
        </p:nvGrpSpPr>
        <p:grpSpPr>
          <a:xfrm>
            <a:off x="880623" y="260648"/>
            <a:ext cx="10430754" cy="5688632"/>
            <a:chOff x="1386598" y="1502080"/>
            <a:chExt cx="10258677" cy="6388961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0B3580DB-8B43-4329-BB3C-5A2517BC0A2C}"/>
                </a:ext>
              </a:extLst>
            </p:cNvPr>
            <p:cNvGrpSpPr/>
            <p:nvPr/>
          </p:nvGrpSpPr>
          <p:grpSpPr>
            <a:xfrm>
              <a:off x="1386598" y="1842369"/>
              <a:ext cx="10258677" cy="6048672"/>
              <a:chOff x="561230" y="1470945"/>
              <a:chExt cx="8941260" cy="5067560"/>
            </a:xfrm>
          </p:grpSpPr>
          <p:pic>
            <p:nvPicPr>
              <p:cNvPr id="3" name="Grafik 2">
                <a:extLst>
                  <a:ext uri="{FF2B5EF4-FFF2-40B4-BE49-F238E27FC236}">
                    <a16:creationId xmlns:a16="http://schemas.microsoft.com/office/drawing/2014/main" id="{346901DE-A5DC-41F1-AA82-0BF057C056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1230" y="1470945"/>
                <a:ext cx="8941260" cy="5067560"/>
              </a:xfrm>
              <a:prstGeom prst="rect">
                <a:avLst/>
              </a:prstGeom>
            </p:spPr>
          </p:pic>
          <p:pic>
            <p:nvPicPr>
              <p:cNvPr id="5" name="Grafik 4">
                <a:extLst>
                  <a:ext uri="{FF2B5EF4-FFF2-40B4-BE49-F238E27FC236}">
                    <a16:creationId xmlns:a16="http://schemas.microsoft.com/office/drawing/2014/main" id="{C04932F9-4D4D-4880-AF94-6C401C54A8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83632" y="2132856"/>
                <a:ext cx="6178868" cy="3073558"/>
              </a:xfrm>
              <a:prstGeom prst="rect">
                <a:avLst/>
              </a:prstGeom>
            </p:spPr>
          </p:pic>
        </p:grp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EFF38765-7B2B-4D7D-A60A-B0EFFAFFC4BB}"/>
                </a:ext>
              </a:extLst>
            </p:cNvPr>
            <p:cNvSpPr txBox="1"/>
            <p:nvPr/>
          </p:nvSpPr>
          <p:spPr>
            <a:xfrm>
              <a:off x="4383706" y="1502080"/>
              <a:ext cx="898200" cy="2341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04408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BEFD56-C88C-49B4-8356-A4C6C8A13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-891480"/>
            <a:ext cx="10258677" cy="760412"/>
          </a:xfrm>
        </p:spPr>
        <p:txBody>
          <a:bodyPr/>
          <a:lstStyle/>
          <a:p>
            <a:r>
              <a:rPr lang="de-DE" dirty="0"/>
              <a:t>Informationsseite in Stud.IP 2</a:t>
            </a:r>
          </a:p>
        </p:txBody>
      </p:sp>
      <p:pic>
        <p:nvPicPr>
          <p:cNvPr id="5" name="Grafik 4" descr="Screenshot des Stud.IP-Dialogfensters zum Anlegen einer neuen Informationsseite. Als Titel ist Informationen für beeinträchtigte Studierende eingetragen, darunter kann unter Inhalt weiterer Text eingetippt werden.">
            <a:extLst>
              <a:ext uri="{FF2B5EF4-FFF2-40B4-BE49-F238E27FC236}">
                <a16:creationId xmlns:a16="http://schemas.microsoft.com/office/drawing/2014/main" id="{03C55DD3-5FA6-48F6-8EA0-FA97E6C91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594351"/>
            <a:ext cx="10081120" cy="56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32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D6DD5D-8CD7-457B-8FA2-63084BB7A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-1214856"/>
            <a:ext cx="10258677" cy="760412"/>
          </a:xfrm>
        </p:spPr>
        <p:txBody>
          <a:bodyPr/>
          <a:lstStyle/>
          <a:p>
            <a:r>
              <a:rPr lang="de-DE" dirty="0"/>
              <a:t>Informationsseite in Stud.IP - 3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8276234-7441-4CD6-8473-2465FA07285A}"/>
              </a:ext>
            </a:extLst>
          </p:cNvPr>
          <p:cNvSpPr txBox="1"/>
          <p:nvPr/>
        </p:nvSpPr>
        <p:spPr>
          <a:xfrm>
            <a:off x="5447928" y="558924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ighlight>
                  <a:srgbClr val="FFFF00"/>
                </a:highlight>
              </a:rPr>
              <a:t>Hier Beispielseite einfügen?</a:t>
            </a:r>
          </a:p>
        </p:txBody>
      </p:sp>
      <p:pic>
        <p:nvPicPr>
          <p:cNvPr id="6" name="Grafik 5" descr="Screenshot einer Informationsseite in Stud.IP mit Informationen für beeinträchtigte Studierende">
            <a:extLst>
              <a:ext uri="{FF2B5EF4-FFF2-40B4-BE49-F238E27FC236}">
                <a16:creationId xmlns:a16="http://schemas.microsoft.com/office/drawing/2014/main" id="{162E8F8C-8AA0-41DA-A346-355D65645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60" y="222492"/>
            <a:ext cx="10667879" cy="641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47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3E09B1-BBE5-48B0-9224-28C89C7E7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Niedrigschwellige Angebote: Kommunikation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C0A203-BA98-4BC0-AA60-30CC8A2C3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0789" y="2348880"/>
            <a:ext cx="9953704" cy="327501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i="0" u="none" strike="noStrike" baseline="0" dirty="0">
                <a:solidFill>
                  <a:srgbClr val="000000"/>
                </a:solidFill>
                <a:latin typeface=" Arial (Textkörper)"/>
              </a:rPr>
              <a:t>Sprechstundengespräche anbieten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 Arial (Textkörper)"/>
              </a:rPr>
              <a:t>Ablenkungen vermeiden (kein Telefon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ea typeface="Arial"/>
                <a:cs typeface="Arial"/>
              </a:rPr>
              <a:t>Zuhören – Wahrnehmen – Annehmen </a:t>
            </a:r>
            <a:r>
              <a:rPr lang="de-DE" sz="1400" dirty="0">
                <a:ea typeface="Arial"/>
                <a:cs typeface="Arial"/>
              </a:rPr>
              <a:t>(</a:t>
            </a:r>
            <a:r>
              <a:rPr lang="de-DE" sz="1400" dirty="0" err="1">
                <a:ea typeface="Arial"/>
                <a:cs typeface="Arial"/>
              </a:rPr>
              <a:t>Kusal</a:t>
            </a:r>
            <a:r>
              <a:rPr lang="de-DE" sz="1400" dirty="0">
                <a:ea typeface="Arial"/>
                <a:cs typeface="Arial"/>
              </a:rPr>
              <a:t>, 2021)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i="0" u="none" strike="noStrike" baseline="0" dirty="0">
                <a:solidFill>
                  <a:srgbClr val="000000"/>
                </a:solidFill>
                <a:latin typeface=" Arial (Textkörper)"/>
              </a:rPr>
              <a:t>Fragende Haltung zur individuellen Bedarfsklärung </a:t>
            </a:r>
            <a:endParaRPr lang="de-DE" dirty="0">
              <a:latin typeface=" Arial (Textkörper)"/>
            </a:endParaRPr>
          </a:p>
          <a:p>
            <a:pPr marL="742910" lvl="1" indent="-342900">
              <a:buFont typeface="Arial" panose="020B0604020202020204" pitchFamily="34" charset="0"/>
              <a:buChar char="•"/>
            </a:pPr>
            <a:r>
              <a:rPr lang="de-DE" dirty="0">
                <a:latin typeface=" Arial (Textkörper)"/>
              </a:rPr>
              <a:t>I</a:t>
            </a:r>
            <a:r>
              <a:rPr lang="de-DE" b="0" i="0" u="none" strike="noStrike" baseline="0" dirty="0">
                <a:solidFill>
                  <a:srgbClr val="000000"/>
                </a:solidFill>
                <a:latin typeface=" Arial (Textkörper)"/>
              </a:rPr>
              <a:t>n welchen Situationen in der Veranstaltung bzw. Prüfung treten welche Schwierigkeiten auf?</a:t>
            </a:r>
          </a:p>
          <a:p>
            <a:pPr marL="742910" lvl="1" indent="-342900">
              <a:buFont typeface="Arial" panose="020B0604020202020204" pitchFamily="34" charset="0"/>
              <a:buChar char="•"/>
            </a:pPr>
            <a:r>
              <a:rPr lang="de-DE" dirty="0">
                <a:latin typeface=" Arial (Textkörper)"/>
              </a:rPr>
              <a:t>W</a:t>
            </a:r>
            <a:r>
              <a:rPr lang="de-DE" b="0" i="0" u="none" strike="noStrike" baseline="0" dirty="0">
                <a:solidFill>
                  <a:srgbClr val="000000"/>
                </a:solidFill>
                <a:latin typeface=" Arial (Textkörper)"/>
              </a:rPr>
              <a:t>elche technischen und personellen Hilfen stehen bereits zur Verfügung und welche Unterstützung wird durch Sie als Lehrkraft gewünscht oder </a:t>
            </a:r>
            <a:r>
              <a:rPr lang="de-DE" dirty="0">
                <a:latin typeface=" Arial (Textkörper)"/>
              </a:rPr>
              <a:t>gefordert? </a:t>
            </a:r>
          </a:p>
          <a:p>
            <a:pPr marL="742910" lvl="1" indent="-342900">
              <a:buFont typeface="Arial" panose="020B0604020202020204" pitchFamily="34" charset="0"/>
              <a:buChar char="•"/>
            </a:pPr>
            <a:r>
              <a:rPr lang="de-DE" b="0" i="0" u="none" strike="noStrike" baseline="0" dirty="0">
                <a:solidFill>
                  <a:srgbClr val="000000"/>
                </a:solidFill>
                <a:latin typeface=" Arial (Textkörper)"/>
              </a:rPr>
              <a:t>Soll ein </a:t>
            </a:r>
            <a:r>
              <a:rPr lang="de-DE" b="1" i="0" u="none" strike="noStrike" baseline="0" dirty="0">
                <a:solidFill>
                  <a:srgbClr val="000000"/>
                </a:solidFill>
                <a:latin typeface=" Arial (Textkörper)"/>
              </a:rPr>
              <a:t>Nachteilsausgleich</a:t>
            </a:r>
            <a:r>
              <a:rPr lang="de-DE" b="0" i="0" u="none" strike="noStrike" baseline="0" dirty="0">
                <a:solidFill>
                  <a:srgbClr val="000000"/>
                </a:solidFill>
                <a:latin typeface=" Arial (Textkörper)"/>
              </a:rPr>
              <a:t> gewährt werden? In welcher Art?</a:t>
            </a:r>
          </a:p>
          <a:p>
            <a:pPr marL="400010" lvl="1" indent="0" algn="r"/>
            <a:r>
              <a:rPr lang="de-DE" sz="1400" b="0" i="0" u="none" strike="noStrike" baseline="0" dirty="0">
                <a:solidFill>
                  <a:srgbClr val="000000"/>
                </a:solidFill>
                <a:latin typeface="+mj-lt"/>
              </a:rPr>
              <a:t>(</a:t>
            </a:r>
            <a:r>
              <a:rPr lang="de-DE" sz="1400" dirty="0">
                <a:latin typeface="+mj-lt"/>
              </a:rPr>
              <a:t>Universität Rostock, Projekt Inklusive Hochschule, 2018, S. 18)</a:t>
            </a:r>
            <a:endParaRPr lang="de-DE" sz="1400" b="0" i="0" u="none" strike="noStrike" baseline="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6315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6645721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Lehre barrierefreier gestalten</a:t>
            </a:r>
            <a:br>
              <a:rPr lang="de-DE" dirty="0"/>
            </a:br>
            <a:endParaRPr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80B5A7E-7521-48A4-81EC-31480287A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sz="1200" dirty="0"/>
          </a:p>
          <a:p>
            <a:pPr marL="400010" lvl="1" indent="0"/>
            <a:r>
              <a:rPr lang="de-DE" sz="2400" dirty="0"/>
              <a:t>Einführung: Rechtliches und Eckdaten</a:t>
            </a:r>
          </a:p>
          <a:p>
            <a:pPr marL="400010" lvl="1" indent="0"/>
            <a:endParaRPr lang="de-DE" sz="2400" dirty="0"/>
          </a:p>
          <a:p>
            <a:pPr marL="400010" lvl="1" indent="0"/>
            <a:r>
              <a:rPr lang="de-DE" sz="2400" dirty="0"/>
              <a:t>Praxistipps: Information, Kommunikation &amp; Nachteilsausgleiche</a:t>
            </a:r>
          </a:p>
          <a:p>
            <a:pPr marL="400010" lvl="1" indent="0"/>
            <a:endParaRPr lang="de-DE" sz="2400" dirty="0"/>
          </a:p>
          <a:p>
            <a:pPr marL="400010" lvl="1" indent="0"/>
            <a:r>
              <a:rPr lang="de-DE" sz="2400" dirty="0"/>
              <a:t>Praxistipps: Digitale Tools – Fokus PowerPoint</a:t>
            </a:r>
          </a:p>
          <a:p>
            <a:pPr marL="400010" lvl="1" indent="0"/>
            <a:endParaRPr lang="de-DE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8FBCED-0BC7-4209-91BB-32719A251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sind Nachteilsausgleiche?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B23377-A737-4F21-A55F-BA7257F1C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8242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239878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Nachteilsausgleiche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7FC70C-DE6E-4484-B357-1A3D7C86B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/>
              <a:t>Barrieren in der Lehre vorausschauend und fortlaufend abbauen</a:t>
            </a:r>
          </a:p>
          <a:p>
            <a:pPr marL="0" indent="0"/>
            <a:endParaRPr lang="de-DE" dirty="0"/>
          </a:p>
          <a:p>
            <a:pPr marL="0" indent="0"/>
            <a:r>
              <a:rPr lang="de-DE" dirty="0" err="1"/>
              <a:t>vs</a:t>
            </a:r>
            <a:endParaRPr lang="de-DE" dirty="0"/>
          </a:p>
          <a:p>
            <a:pPr marL="0" indent="0"/>
            <a:endParaRPr lang="de-DE" dirty="0"/>
          </a:p>
          <a:p>
            <a:pPr marL="0" indent="0"/>
            <a:r>
              <a:rPr lang="de-DE" dirty="0"/>
              <a:t>Rechtsanspruch auf individuelle Ausgleiche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BA9FD7-D5F4-486F-9ADE-FDFCBFDC6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Barrieren abbauen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31A28B8-B16B-4CC0-84B2-8A80C12922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Sehbeeinträchtigung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D104D6E-9F6C-4232-8742-8509F8F0F96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/>
            <a:r>
              <a:rPr lang="de-DE" dirty="0"/>
              <a:t>Verdunklung bei </a:t>
            </a:r>
          </a:p>
          <a:p>
            <a:pPr marL="0" indent="0"/>
            <a:r>
              <a:rPr lang="de-DE" dirty="0"/>
              <a:t>Folienpräsentation zur</a:t>
            </a:r>
          </a:p>
          <a:p>
            <a:pPr marL="0" indent="0"/>
            <a:r>
              <a:rPr lang="de-DE" dirty="0"/>
              <a:t>Kontrasterhöhung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4DC524C-E026-4A23-B9FE-01FCC88DB8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/>
              <a:t>Hörbeeinträchtigung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414BDF64-A393-43A3-BB12-6B6B4E108D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982" y="2505073"/>
            <a:ext cx="5035586" cy="3684587"/>
          </a:xfrm>
        </p:spPr>
        <p:txBody>
          <a:bodyPr/>
          <a:lstStyle/>
          <a:p>
            <a:pPr marL="0" indent="0"/>
            <a:r>
              <a:rPr lang="de-DE" dirty="0"/>
              <a:t>Bei Verdunklung kann</a:t>
            </a:r>
          </a:p>
          <a:p>
            <a:pPr marL="0" indent="0"/>
            <a:r>
              <a:rPr lang="de-DE" dirty="0"/>
              <a:t>Gebärdendolmetscher*in </a:t>
            </a:r>
          </a:p>
          <a:p>
            <a:pPr marL="0" indent="0"/>
            <a:r>
              <a:rPr lang="de-DE" dirty="0"/>
              <a:t>schlechter gesehen werden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6F168A3-35FA-4715-AA35-21489B2B6F41}"/>
              </a:ext>
            </a:extLst>
          </p:cNvPr>
          <p:cNvSpPr txBox="1"/>
          <p:nvPr/>
        </p:nvSpPr>
        <p:spPr>
          <a:xfrm>
            <a:off x="2783632" y="6207120"/>
            <a:ext cx="6264696" cy="318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 (textkörper)"/>
              </a:rPr>
              <a:t>Beispiel aus </a:t>
            </a:r>
            <a:r>
              <a:rPr lang="de-DE" sz="1400" b="0" i="0" u="none" strike="noStrike" baseline="0" dirty="0">
                <a:solidFill>
                  <a:srgbClr val="000000"/>
                </a:solidFill>
                <a:latin typeface="Arial (textkörper)"/>
              </a:rPr>
              <a:t>Universität Rostock, Projekt Inklusive Hochschule (2018, S. 14)</a:t>
            </a:r>
            <a:endParaRPr lang="de-DE" sz="1400" dirty="0">
              <a:latin typeface="Arial (textkörper)"/>
            </a:endParaRPr>
          </a:p>
        </p:txBody>
      </p:sp>
    </p:spTree>
    <p:extLst>
      <p:ext uri="{BB962C8B-B14F-4D97-AF65-F5344CB8AC3E}">
        <p14:creationId xmlns:p14="http://schemas.microsoft.com/office/powerpoint/2010/main" val="423322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D91C84-1B41-4942-921F-0B4311B86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Barrieren abbauen: 2-Sinne Prinzip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D90BD7-6024-40CD-AAD8-BE9422A42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Information sollte für 2 Sinneskanäle bereitgestellt werden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742910" lvl="1" indent="-342900">
              <a:buFont typeface="Arial" panose="020B0604020202020204" pitchFamily="34" charset="0"/>
              <a:buChar char="•"/>
            </a:pPr>
            <a:r>
              <a:rPr lang="de-DE" dirty="0"/>
              <a:t>Gesprochener Text im Video – Untertitel, Transkript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218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5620906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dirty="0" err="1"/>
              <a:t>Nachteilsausgleich</a:t>
            </a:r>
            <a:r>
              <a:rPr lang="de-DE" dirty="0"/>
              <a:t>e: Rechtsanspruch</a:t>
            </a:r>
            <a:endParaRPr dirty="0"/>
          </a:p>
        </p:txBody>
      </p:sp>
      <p:sp>
        <p:nvSpPr>
          <p:cNvPr id="229540558" name="Inhaltsplatzhalter 2"/>
          <p:cNvSpPr>
            <a:spLocks noGrp="1"/>
          </p:cNvSpPr>
          <p:nvPr>
            <p:ph idx="1"/>
          </p:nvPr>
        </p:nvSpPr>
        <p:spPr bwMode="auto">
          <a:xfrm>
            <a:off x="1625600" y="2420888"/>
            <a:ext cx="9953703" cy="3275010"/>
          </a:xfrm>
          <a:prstGeom prst="rect">
            <a:avLst/>
          </a:prstGeom>
        </p:spPr>
        <p:txBody>
          <a:bodyPr/>
          <a:lstStyle/>
          <a:p>
            <a:pPr marL="0" indent="0">
              <a:defRPr/>
            </a:pPr>
            <a:r>
              <a:rPr lang="de-DE" b="1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Kompensation</a:t>
            </a:r>
            <a:r>
              <a:rPr lang="de-DE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von </a:t>
            </a:r>
            <a:r>
              <a:rPr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individuell</a:t>
            </a:r>
            <a:r>
              <a:rPr lang="de-DE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en</a:t>
            </a:r>
            <a:r>
              <a:rPr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und </a:t>
            </a:r>
            <a:r>
              <a:rPr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situationsbezoge</a:t>
            </a:r>
            <a:r>
              <a:rPr lang="de-DE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nen</a:t>
            </a:r>
            <a:r>
              <a:rPr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Benachteiligungen</a:t>
            </a:r>
            <a:r>
              <a:rPr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von </a:t>
            </a:r>
            <a:r>
              <a:rPr lang="de-DE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beeinträchtigten </a:t>
            </a:r>
            <a:r>
              <a:rPr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Studierenden</a:t>
            </a:r>
            <a:endParaRPr b="0" i="0" u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742910" lvl="1" indent="-342900">
              <a:buFont typeface="Arial" panose="020B0604020202020204" pitchFamily="34" charset="0"/>
              <a:buChar char="•"/>
              <a:defRPr/>
            </a:pPr>
            <a:r>
              <a:rPr lang="de-DE" dirty="0">
                <a:latin typeface="ARial"/>
                <a:ea typeface="ARial"/>
                <a:cs typeface="ARial"/>
              </a:rPr>
              <a:t>b</a:t>
            </a:r>
            <a:r>
              <a:rPr lang="de-DE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ei </a:t>
            </a:r>
            <a:r>
              <a:rPr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Prüfungsleistungen</a:t>
            </a:r>
            <a:endParaRPr b="0" i="0" u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742910" lvl="1" indent="-342900">
              <a:buFont typeface="Arial" panose="020B0604020202020204" pitchFamily="34" charset="0"/>
              <a:buChar char="•"/>
              <a:defRPr/>
            </a:pPr>
            <a:r>
              <a:rPr lang="de-DE" dirty="0">
                <a:latin typeface="ARial"/>
                <a:ea typeface="ARial"/>
                <a:cs typeface="ARial"/>
              </a:rPr>
              <a:t>b</a:t>
            </a:r>
            <a:r>
              <a:rPr lang="de-DE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ei </a:t>
            </a:r>
            <a:r>
              <a:rPr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Studien</a:t>
            </a:r>
            <a:r>
              <a:rPr lang="de-DE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leistungen</a:t>
            </a:r>
            <a:endParaRPr lang="de-DE" b="0" i="0" u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400010" lvl="1" indent="0">
              <a:defRPr/>
            </a:pPr>
            <a:endParaRPr sz="1900" b="0" i="0" u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algn="l">
              <a:defRPr/>
            </a:pPr>
            <a:r>
              <a:rPr b="1" dirty="0" err="1">
                <a:solidFill>
                  <a:srgbClr val="17191C"/>
                </a:solidFill>
                <a:latin typeface="ARial"/>
                <a:ea typeface="ARial"/>
                <a:cs typeface="ARial"/>
              </a:rPr>
              <a:t>Vorauss</a:t>
            </a:r>
            <a:r>
              <a:rPr sz="2500" b="1" dirty="0" err="1">
                <a:solidFill>
                  <a:srgbClr val="17191C"/>
                </a:solidFill>
                <a:latin typeface="ARial"/>
                <a:ea typeface="ARial"/>
                <a:cs typeface="ARial"/>
              </a:rPr>
              <a:t>etzungen</a:t>
            </a:r>
            <a:endParaRPr sz="2500" b="1" dirty="0">
              <a:solidFill>
                <a:srgbClr val="17191C"/>
              </a:solidFill>
              <a:latin typeface="ARial"/>
              <a:ea typeface="ARial"/>
              <a:cs typeface="ARial"/>
            </a:endParaRPr>
          </a:p>
          <a:p>
            <a:pPr marL="742910" lvl="1" indent="-342900">
              <a:buFont typeface="Arial" panose="020B0604020202020204" pitchFamily="34" charset="0"/>
              <a:buChar char="•"/>
              <a:defRPr/>
            </a:pPr>
            <a:r>
              <a:rPr sz="2100" dirty="0" err="1">
                <a:solidFill>
                  <a:srgbClr val="17191C"/>
                </a:solidFill>
                <a:latin typeface="ARial"/>
                <a:ea typeface="ARial"/>
                <a:cs typeface="ARial"/>
              </a:rPr>
              <a:t>Behinderung</a:t>
            </a:r>
            <a:r>
              <a:rPr sz="2100" dirty="0">
                <a:solidFill>
                  <a:srgbClr val="17191C"/>
                </a:solidFill>
                <a:latin typeface="ARial"/>
                <a:ea typeface="ARial"/>
                <a:cs typeface="ARial"/>
              </a:rPr>
              <a:t> / </a:t>
            </a:r>
            <a:r>
              <a:rPr sz="2100" dirty="0" err="1">
                <a:solidFill>
                  <a:srgbClr val="17191C"/>
                </a:solidFill>
                <a:latin typeface="ARial"/>
                <a:ea typeface="ARial"/>
                <a:cs typeface="ARial"/>
              </a:rPr>
              <a:t>Beeinträchtigung</a:t>
            </a:r>
            <a:r>
              <a:rPr sz="2100" dirty="0">
                <a:solidFill>
                  <a:srgbClr val="17191C"/>
                </a:solidFill>
                <a:latin typeface="ARial"/>
                <a:ea typeface="ARial"/>
                <a:cs typeface="ARial"/>
              </a:rPr>
              <a:t> &gt; 6 </a:t>
            </a:r>
            <a:r>
              <a:rPr sz="2100" dirty="0" err="1">
                <a:solidFill>
                  <a:srgbClr val="17191C"/>
                </a:solidFill>
                <a:latin typeface="ARial"/>
                <a:ea typeface="ARial"/>
                <a:cs typeface="ARial"/>
              </a:rPr>
              <a:t>Monate</a:t>
            </a:r>
            <a:endParaRPr sz="2100" dirty="0">
              <a:solidFill>
                <a:srgbClr val="17191C"/>
              </a:solidFill>
              <a:latin typeface="ARial"/>
              <a:ea typeface="ARial"/>
              <a:cs typeface="ARial"/>
            </a:endParaRPr>
          </a:p>
          <a:p>
            <a:pPr marL="742910" lvl="1" indent="-342900">
              <a:buFont typeface="Arial" panose="020B0604020202020204" pitchFamily="34" charset="0"/>
              <a:buChar char="•"/>
              <a:defRPr/>
            </a:pPr>
            <a:r>
              <a:rPr sz="2100" dirty="0" err="1">
                <a:solidFill>
                  <a:srgbClr val="17191C"/>
                </a:solidFill>
                <a:latin typeface="ARial"/>
                <a:ea typeface="ARial"/>
                <a:cs typeface="ARial"/>
              </a:rPr>
              <a:t>Ärztliches</a:t>
            </a:r>
            <a:r>
              <a:rPr sz="2100" dirty="0">
                <a:solidFill>
                  <a:srgbClr val="17191C"/>
                </a:solidFill>
                <a:latin typeface="ARial"/>
                <a:ea typeface="ARial"/>
                <a:cs typeface="ARial"/>
              </a:rPr>
              <a:t> Attest </a:t>
            </a:r>
            <a:endParaRPr lang="de-DE" sz="2100" dirty="0">
              <a:solidFill>
                <a:srgbClr val="17191C"/>
              </a:solidFill>
              <a:latin typeface="ARial"/>
              <a:ea typeface="ARial"/>
              <a:cs typeface="ARial"/>
            </a:endParaRPr>
          </a:p>
          <a:p>
            <a:pPr marL="400010" lvl="1" indent="0">
              <a:defRPr/>
            </a:pPr>
            <a:endParaRPr lang="de-DE" sz="1000" dirty="0">
              <a:solidFill>
                <a:srgbClr val="17191C"/>
              </a:solidFill>
              <a:latin typeface="ARial"/>
              <a:ea typeface="ARial"/>
              <a:cs typeface="ARial"/>
            </a:endParaRPr>
          </a:p>
          <a:p>
            <a:pPr marL="0" indent="0" algn="l">
              <a:defRPr/>
            </a:pPr>
            <a:r>
              <a:rPr lang="de-DE" sz="2500" dirty="0">
                <a:solidFill>
                  <a:srgbClr val="17191C"/>
                </a:solidFill>
                <a:latin typeface="ARial"/>
                <a:ea typeface="ARial"/>
                <a:cs typeface="ARial"/>
              </a:rPr>
              <a:t>Antrag </a:t>
            </a:r>
            <a:r>
              <a:rPr lang="de-DE" sz="2500" b="1" dirty="0">
                <a:solidFill>
                  <a:srgbClr val="17191C"/>
                </a:solidFill>
                <a:latin typeface="ARial"/>
                <a:ea typeface="ARial"/>
                <a:cs typeface="ARial"/>
              </a:rPr>
              <a:t>frühzeitig</a:t>
            </a:r>
            <a:r>
              <a:rPr lang="de-DE" sz="2500" dirty="0">
                <a:solidFill>
                  <a:srgbClr val="17191C"/>
                </a:solidFill>
                <a:latin typeface="ARial"/>
                <a:ea typeface="ARial"/>
                <a:cs typeface="ARial"/>
              </a:rPr>
              <a:t> a</a:t>
            </a:r>
            <a:r>
              <a:rPr sz="2500" dirty="0">
                <a:solidFill>
                  <a:srgbClr val="17191C"/>
                </a:solidFill>
                <a:latin typeface="ARial"/>
                <a:ea typeface="ARial"/>
                <a:cs typeface="ARial"/>
              </a:rPr>
              <a:t>n </a:t>
            </a:r>
            <a:r>
              <a:rPr sz="2500" dirty="0" err="1">
                <a:solidFill>
                  <a:srgbClr val="17191C"/>
                </a:solidFill>
                <a:latin typeface="ARial"/>
                <a:ea typeface="ARial"/>
                <a:cs typeface="ARial"/>
              </a:rPr>
              <a:t>Prüfungsausschu</a:t>
            </a:r>
            <a:r>
              <a:rPr lang="de-DE" sz="2500" dirty="0" err="1">
                <a:solidFill>
                  <a:srgbClr val="17191C"/>
                </a:solidFill>
                <a:latin typeface="ARial"/>
                <a:ea typeface="ARial"/>
                <a:cs typeface="ARial"/>
              </a:rPr>
              <a:t>ss</a:t>
            </a:r>
            <a:r>
              <a:rPr sz="2500" dirty="0">
                <a:solidFill>
                  <a:srgbClr val="17191C"/>
                </a:solidFill>
                <a:latin typeface="ARial"/>
                <a:ea typeface="ARial"/>
                <a:cs typeface="ARial"/>
              </a:rPr>
              <a:t> </a:t>
            </a:r>
            <a:r>
              <a:rPr sz="2500" dirty="0" err="1">
                <a:solidFill>
                  <a:srgbClr val="17191C"/>
                </a:solidFill>
                <a:latin typeface="ARial"/>
                <a:ea typeface="ARial"/>
                <a:cs typeface="ARial"/>
              </a:rPr>
              <a:t>stellen</a:t>
            </a:r>
            <a:endParaRPr sz="2500" dirty="0">
              <a:solidFill>
                <a:srgbClr val="17191C"/>
              </a:solidFill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901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40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40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40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40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40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40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405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540558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610037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dirty="0" err="1"/>
              <a:t>Nachteilsausgleich</a:t>
            </a:r>
            <a:r>
              <a:rPr lang="de-DE" dirty="0"/>
              <a:t> beantragen: UOS-Formular</a:t>
            </a:r>
            <a:endParaRPr dirty="0"/>
          </a:p>
        </p:txBody>
      </p:sp>
      <p:sp>
        <p:nvSpPr>
          <p:cNvPr id="1088901859" name="Inhaltsplatzhalter 2"/>
          <p:cNvSpPr>
            <a:spLocks noGrp="1"/>
          </p:cNvSpPr>
          <p:nvPr>
            <p:ph idx="1"/>
          </p:nvPr>
        </p:nvSpPr>
        <p:spPr bwMode="auto">
          <a:xfrm>
            <a:off x="1473112" y="2289636"/>
            <a:ext cx="9953703" cy="3275011"/>
          </a:xfrm>
          <a:prstGeom prst="rect">
            <a:avLst/>
          </a:prstGeom>
        </p:spPr>
        <p:txBody>
          <a:bodyPr/>
          <a:lstStyle/>
          <a:p>
            <a:endParaRPr lang="de-DE" sz="2800" u="sng" dirty="0">
              <a:solidFill>
                <a:srgbClr val="17191C"/>
              </a:solidFill>
              <a:latin typeface="ARial"/>
              <a:ea typeface="ARial"/>
              <a:cs typeface="ARial"/>
              <a:hlinkClick r:id="rId3"/>
            </a:endParaRPr>
          </a:p>
          <a:p>
            <a:endParaRPr lang="de-DE" sz="2800" u="sng" dirty="0">
              <a:solidFill>
                <a:srgbClr val="17191C"/>
              </a:solidFill>
              <a:latin typeface="ARial"/>
              <a:ea typeface="ARial"/>
              <a:cs typeface="ARial"/>
              <a:hlinkClick r:id="rId3"/>
            </a:endParaRPr>
          </a:p>
          <a:p>
            <a:endParaRPr lang="de-DE" sz="2800" u="sng" dirty="0">
              <a:solidFill>
                <a:srgbClr val="17191C"/>
              </a:solidFill>
              <a:latin typeface="ARial"/>
              <a:ea typeface="ARial"/>
              <a:cs typeface="ARial"/>
              <a:hlinkClick r:id="rId3"/>
            </a:endParaRPr>
          </a:p>
          <a:p>
            <a:endParaRPr lang="de-DE" sz="2800" u="sng" dirty="0">
              <a:solidFill>
                <a:srgbClr val="17191C"/>
              </a:solidFill>
              <a:latin typeface="ARial"/>
              <a:ea typeface="ARial"/>
              <a:cs typeface="ARial"/>
              <a:hlinkClick r:id="rId3"/>
            </a:endParaRPr>
          </a:p>
          <a:p>
            <a:endParaRPr lang="de-DE" sz="2800" u="sng" dirty="0">
              <a:solidFill>
                <a:srgbClr val="17191C"/>
              </a:solidFill>
              <a:latin typeface="ARial"/>
              <a:ea typeface="ARial"/>
              <a:cs typeface="ARial"/>
              <a:hlinkClick r:id="rId3"/>
            </a:endParaRPr>
          </a:p>
          <a:p>
            <a:endParaRPr lang="de-DE" sz="2800" u="sng" dirty="0">
              <a:solidFill>
                <a:srgbClr val="17191C"/>
              </a:solidFill>
              <a:latin typeface="ARial"/>
              <a:ea typeface="ARial"/>
              <a:cs typeface="ARial"/>
              <a:hlinkClick r:id="rId3"/>
            </a:endParaRPr>
          </a:p>
          <a:p>
            <a:endParaRPr lang="de-DE" sz="2800" u="sng" dirty="0">
              <a:solidFill>
                <a:srgbClr val="17191C"/>
              </a:solidFill>
              <a:latin typeface="ARial"/>
              <a:ea typeface="ARial"/>
              <a:cs typeface="ARial"/>
              <a:hlinkClick r:id="rId3"/>
            </a:endParaRPr>
          </a:p>
          <a:p>
            <a:endParaRPr lang="de-DE" sz="2800" u="sng" dirty="0">
              <a:solidFill>
                <a:srgbClr val="17191C"/>
              </a:solidFill>
              <a:latin typeface="ARial"/>
              <a:ea typeface="ARial"/>
              <a:cs typeface="ARial"/>
              <a:hlinkClick r:id="rId3"/>
            </a:endParaRPr>
          </a:p>
          <a:p>
            <a:r>
              <a:rPr lang="de-DE" sz="2800" u="sng" dirty="0">
                <a:solidFill>
                  <a:srgbClr val="17191C"/>
                </a:solidFill>
                <a:latin typeface="ARial"/>
                <a:ea typeface="ARial"/>
                <a:cs typeface="ARial"/>
                <a:hlinkClick r:id="rId3"/>
              </a:rPr>
              <a:t>PDF-Formular für Prüfungsausschuss für Nachteilsausgleiche</a:t>
            </a:r>
            <a:endParaRPr lang="de-DE" sz="2000" dirty="0"/>
          </a:p>
        </p:txBody>
      </p:sp>
      <p:pic>
        <p:nvPicPr>
          <p:cNvPr id="397213846" name="Grafik 397213845" descr="Ausschnitt aus dem PDF-Formular zur Beantragung von Nachteilsausgleichen wie Zeitverlängerung, Wechsel der Prüfungsform, räumlich-technische Veränderung oder sonstige Ausgleiche.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919536" y="2210381"/>
            <a:ext cx="9199127" cy="4096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21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901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C82D70-64DE-4FD7-B37D-40ECB1D1D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Gängige Nachteilsausgleiche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0A298E-DA02-4A71-B467-D953930B2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3112" y="2420888"/>
            <a:ext cx="10258676" cy="327501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Schreibzeitverlängerung bei Klausuren (auch: Pausen)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Verlängerung der Bearbeitungsfristen bei schriftlichen Arbeiten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Andere Prüfungsformen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Andere Prüfungsräume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Technische Assistenzsysteme (z. B. Computer als Schreibhilfe)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Menschliche Assistenzen (z. B. Vorlesende, Gebärdendolmetschende)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Wiederholungen (z.B. von Prüfungsfragen)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Individuelle Studienpläne und Prüfungszeiten</a:t>
            </a:r>
          </a:p>
          <a:p>
            <a:pPr marL="0" indent="0"/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923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352FC9-C585-49D5-9D63-07388E27B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626" y="924898"/>
            <a:ext cx="10258677" cy="760412"/>
          </a:xfrm>
        </p:spPr>
        <p:txBody>
          <a:bodyPr/>
          <a:lstStyle/>
          <a:p>
            <a:r>
              <a:rPr lang="de-DE" dirty="0"/>
              <a:t>Nachteilsausgleiche: </a:t>
            </a:r>
            <a:br>
              <a:rPr lang="de-DE" dirty="0"/>
            </a:br>
            <a:r>
              <a:rPr lang="de-DE" dirty="0"/>
              <a:t>Beispiel Lese-Rechtschreib-Schwäche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2C75791-C74C-4D02-BA73-567B9DB26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5599" y="2379397"/>
            <a:ext cx="9953704" cy="3275012"/>
          </a:xfrm>
        </p:spPr>
        <p:txBody>
          <a:bodyPr/>
          <a:lstStyle/>
          <a:p>
            <a:r>
              <a:rPr lang="de-DE" b="1" i="0" u="none" strike="noStrike" baseline="0" dirty="0">
                <a:solidFill>
                  <a:srgbClr val="000000"/>
                </a:solidFill>
                <a:latin typeface="Arial   "/>
              </a:rPr>
              <a:t>Naturwissenschaftliche Prüfung</a:t>
            </a:r>
          </a:p>
          <a:p>
            <a:pPr algn="just"/>
            <a:r>
              <a:rPr lang="de-DE" b="0" i="0" u="none" strike="noStrike" baseline="0" dirty="0">
                <a:solidFill>
                  <a:srgbClr val="000000"/>
                </a:solidFill>
                <a:latin typeface="Arial   "/>
              </a:rPr>
              <a:t>Prüfungsform schriftliche Hausarbeit, Laborbericht, Klausur: </a:t>
            </a:r>
            <a:r>
              <a:rPr lang="de-DE" dirty="0">
                <a:latin typeface="Arial   "/>
              </a:rPr>
              <a:t>Nachteil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de-DE" b="0" i="0" u="none" strike="noStrike" baseline="0" dirty="0">
                <a:solidFill>
                  <a:srgbClr val="000000"/>
                </a:solidFill>
                <a:latin typeface="Arial   "/>
              </a:rPr>
              <a:t>Verlängerung der Bearbeitungszeit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de-DE" b="0" i="0" u="none" strike="noStrike" baseline="0" dirty="0">
                <a:solidFill>
                  <a:srgbClr val="000000"/>
                </a:solidFill>
                <a:latin typeface="Arial   "/>
              </a:rPr>
              <a:t>Klausur: Nicht-Beachtung von Rechtschreibfehlern</a:t>
            </a:r>
          </a:p>
          <a:p>
            <a:pPr marL="0" indent="0" algn="just"/>
            <a:endParaRPr lang="de-DE" b="0" i="0" u="none" strike="noStrike" baseline="0" dirty="0">
              <a:solidFill>
                <a:srgbClr val="000000"/>
              </a:solidFill>
              <a:latin typeface="Arial   "/>
            </a:endParaRPr>
          </a:p>
          <a:p>
            <a:pPr marL="0" indent="0" algn="just"/>
            <a:r>
              <a:rPr lang="de-DE" b="0" i="0" u="none" strike="noStrike" baseline="0" dirty="0">
                <a:solidFill>
                  <a:srgbClr val="000000"/>
                </a:solidFill>
                <a:latin typeface="Arial   "/>
              </a:rPr>
              <a:t>Prüfungsform mathematische Berechnungen: kein Nachteil</a:t>
            </a:r>
          </a:p>
          <a:p>
            <a:pPr marL="0" indent="0" algn="just"/>
            <a:endParaRPr lang="de-DE" b="0" i="0" u="none" strike="noStrike" baseline="0" dirty="0">
              <a:solidFill>
                <a:srgbClr val="000000"/>
              </a:solidFill>
              <a:latin typeface="Arial   "/>
            </a:endParaRPr>
          </a:p>
          <a:p>
            <a:endParaRPr lang="de-DE" sz="2000" dirty="0"/>
          </a:p>
          <a:p>
            <a:pPr algn="just">
              <a:buFont typeface="Arial" panose="020B0604020202020204" pitchFamily="34" charset="0"/>
              <a:buChar char="•"/>
            </a:pPr>
            <a:endParaRPr lang="de-DE" sz="20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A91155F-D0F5-43F0-A165-470E0FE3AE08}"/>
              </a:ext>
            </a:extLst>
          </p:cNvPr>
          <p:cNvSpPr txBox="1"/>
          <p:nvPr/>
        </p:nvSpPr>
        <p:spPr>
          <a:xfrm>
            <a:off x="4223792" y="6336483"/>
            <a:ext cx="8064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 (textkörper)"/>
              </a:rPr>
              <a:t>Beispiel aus </a:t>
            </a:r>
            <a:r>
              <a:rPr lang="de-DE" sz="1400" b="0" i="0" u="none" strike="noStrike" baseline="0" dirty="0">
                <a:solidFill>
                  <a:srgbClr val="000000"/>
                </a:solidFill>
                <a:latin typeface="Arial (textkörper)"/>
              </a:rPr>
              <a:t>Universität Rostock, Projekt Inklusive Hochschule (2018, S. </a:t>
            </a:r>
            <a:r>
              <a:rPr lang="de-DE" sz="1400" dirty="0">
                <a:solidFill>
                  <a:srgbClr val="000000"/>
                </a:solidFill>
                <a:latin typeface="Arial (textkörper)"/>
              </a:rPr>
              <a:t>41</a:t>
            </a:r>
            <a:r>
              <a:rPr lang="de-DE" sz="1400" b="0" i="0" u="none" strike="noStrike" baseline="0" dirty="0">
                <a:solidFill>
                  <a:srgbClr val="000000"/>
                </a:solidFill>
                <a:latin typeface="Arial (textkörper)"/>
              </a:rPr>
              <a:t>)</a:t>
            </a:r>
            <a:endParaRPr lang="de-DE" sz="1400" dirty="0">
              <a:latin typeface="Arial (textkörper)"/>
            </a:endParaRPr>
          </a:p>
        </p:txBody>
      </p:sp>
    </p:spTree>
    <p:extLst>
      <p:ext uri="{BB962C8B-B14F-4D97-AF65-F5344CB8AC3E}">
        <p14:creationId xmlns:p14="http://schemas.microsoft.com/office/powerpoint/2010/main" val="144163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5C52BF-97AB-4424-A117-CBA919834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Erfolgsaussichten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C4ACAE-CADB-4FC5-8BFA-E84D5477B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5599" y="2492896"/>
            <a:ext cx="9953704" cy="3275012"/>
          </a:xfrm>
        </p:spPr>
        <p:txBody>
          <a:bodyPr/>
          <a:lstStyle/>
          <a:p>
            <a:r>
              <a:rPr lang="de-DE" dirty="0"/>
              <a:t>Best 2 Studie</a:t>
            </a:r>
            <a:r>
              <a:rPr lang="de-DE" sz="1400" dirty="0">
                <a:latin typeface="+mj-lt"/>
              </a:rPr>
              <a:t> (</a:t>
            </a:r>
            <a:r>
              <a:rPr lang="de-DE" sz="1400" b="0" i="0" u="none" strike="noStrike" cap="none" spc="0" dirty="0" err="1">
                <a:solidFill>
                  <a:srgbClr val="17191C"/>
                </a:solidFill>
                <a:latin typeface="+mj-lt"/>
                <a:ea typeface="ARial"/>
                <a:cs typeface="ARial"/>
              </a:rPr>
              <a:t>Poskowsky</a:t>
            </a:r>
            <a:r>
              <a:rPr lang="de-DE" sz="1400" b="0" i="0" u="none" strike="noStrike" cap="none" spc="0" dirty="0">
                <a:solidFill>
                  <a:srgbClr val="17191C"/>
                </a:solidFill>
                <a:latin typeface="+mj-lt"/>
                <a:ea typeface="ARial"/>
                <a:cs typeface="ARial"/>
              </a:rPr>
              <a:t> et al., 2018)</a:t>
            </a:r>
            <a:endParaRPr lang="de-DE" sz="1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Bewilligungsquote: 62%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Ablehnungsgründe:</a:t>
            </a:r>
          </a:p>
          <a:p>
            <a:pPr marL="742910" lvl="1" indent="-342900">
              <a:buFont typeface="Arial" panose="020B0604020202020204" pitchFamily="34" charset="0"/>
              <a:buChar char="•"/>
            </a:pPr>
            <a:r>
              <a:rPr lang="de-DE" dirty="0"/>
              <a:t>beantragte Ausgleiche sind nicht mit Prüfungsordnung vereinbar (35 %)</a:t>
            </a:r>
          </a:p>
          <a:p>
            <a:pPr marL="742910" lvl="1" indent="-342900">
              <a:buFont typeface="Arial" panose="020B0604020202020204" pitchFamily="34" charset="0"/>
              <a:buChar char="•"/>
            </a:pPr>
            <a:r>
              <a:rPr lang="de-DE" dirty="0"/>
              <a:t>Lehrende wollen ihre Lehrroutinen nicht ändern (29%)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Aber: Nur 29% der Beeinträchtigten stellen Ausgleichsanträge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Gründe für Nichtbeantragung </a:t>
            </a:r>
          </a:p>
          <a:p>
            <a:pPr marL="742910" lvl="1" indent="-342900">
              <a:buFont typeface="Arial" panose="020B0604020202020204" pitchFamily="34" charset="0"/>
              <a:buChar char="•"/>
            </a:pPr>
            <a:r>
              <a:rPr lang="de-DE" dirty="0"/>
              <a:t>Unkenntnis</a:t>
            </a:r>
          </a:p>
          <a:p>
            <a:pPr marL="742910" lvl="1" indent="-342900">
              <a:buFont typeface="Arial" panose="020B0604020202020204" pitchFamily="34" charset="0"/>
              <a:buChar char="•"/>
            </a:pPr>
            <a:r>
              <a:rPr lang="de-DE" dirty="0"/>
              <a:t>Schlechte Erfahrungen / Angst vor Abwertung / Privatsphäre wahren </a:t>
            </a:r>
            <a:r>
              <a:rPr lang="de-DE" sz="1400" dirty="0"/>
              <a:t>(vgl. Uni Rostock, 2018, S. 42)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886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B19F5-BB29-4EA8-9FD3-C7A7E6959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Arten von Beeinträchtigungen &amp; Ausgleichsmöglichkeiten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232A12-6048-4896-8483-D19ECBBE6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Quellen: Uni Rostock (2018) &amp; Leibniz Uni Hannover (LUH, 2020)</a:t>
            </a:r>
          </a:p>
        </p:txBody>
      </p:sp>
    </p:spTree>
    <p:extLst>
      <p:ext uri="{BB962C8B-B14F-4D97-AF65-F5344CB8AC3E}">
        <p14:creationId xmlns:p14="http://schemas.microsoft.com/office/powerpoint/2010/main" val="194915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7D74A5-B20B-42FB-B70D-A8CC4492D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626" y="1556792"/>
            <a:ext cx="10258677" cy="760412"/>
          </a:xfrm>
        </p:spPr>
        <p:txBody>
          <a:bodyPr/>
          <a:lstStyle/>
          <a:p>
            <a:r>
              <a:rPr lang="de-DE" dirty="0"/>
              <a:t>Lehre barrierefreier gestalten</a:t>
            </a:r>
            <a:br>
              <a:rPr lang="de-DE" sz="30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br>
              <a:rPr lang="de-DE" dirty="0">
                <a:effectLst/>
              </a:rPr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DBA795-6B27-428A-9C3A-974E2E354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Einführung</a:t>
            </a:r>
          </a:p>
          <a:p>
            <a:endParaRPr lang="de-DE" dirty="0"/>
          </a:p>
          <a:p>
            <a:r>
              <a:rPr lang="de-DE" dirty="0"/>
              <a:t>Rechtliches &amp; Eckdaten</a:t>
            </a:r>
          </a:p>
          <a:p>
            <a:endParaRPr lang="de-DE" dirty="0"/>
          </a:p>
          <a:p>
            <a:endParaRPr lang="de-DE" dirty="0"/>
          </a:p>
          <a:p>
            <a:pPr algn="r"/>
            <a:r>
              <a:rPr lang="de-DE" dirty="0"/>
              <a:t>(Stand: Februar 2024)</a:t>
            </a:r>
          </a:p>
        </p:txBody>
      </p:sp>
    </p:spTree>
    <p:extLst>
      <p:ext uri="{BB962C8B-B14F-4D97-AF65-F5344CB8AC3E}">
        <p14:creationId xmlns:p14="http://schemas.microsoft.com/office/powerpoint/2010/main" val="12850901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1680505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 err="1"/>
              <a:t>Bewegungs</a:t>
            </a:r>
            <a:r>
              <a:rPr dirty="0" err="1"/>
              <a:t>beeinträchtigungen</a:t>
            </a:r>
            <a:endParaRPr dirty="0"/>
          </a:p>
        </p:txBody>
      </p:sp>
      <p:pic>
        <p:nvPicPr>
          <p:cNvPr id="11" name="Grafik 10" descr="Person mit Gehstock ">
            <a:extLst>
              <a:ext uri="{FF2B5EF4-FFF2-40B4-BE49-F238E27FC236}">
                <a16:creationId xmlns:a16="http://schemas.microsoft.com/office/drawing/2014/main" id="{3347A414-A0B9-4FDD-AFBC-ED2655D3B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92144" y="1022103"/>
            <a:ext cx="1345391" cy="1345391"/>
          </a:xfrm>
          <a:prstGeom prst="rect">
            <a:avLst/>
          </a:prstGeom>
        </p:spPr>
      </p:pic>
      <p:pic>
        <p:nvPicPr>
          <p:cNvPr id="16" name="Inhaltsplatzhalter 2" descr="Person im Rollstuhl">
            <a:extLst>
              <a:ext uri="{FF2B5EF4-FFF2-40B4-BE49-F238E27FC236}">
                <a16:creationId xmlns:a16="http://schemas.microsoft.com/office/drawing/2014/main" id="{AFBBE364-5D32-4886-A0F3-F557D4F0B1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auto">
          <a:xfrm>
            <a:off x="9048328" y="943904"/>
            <a:ext cx="1611684" cy="1611684"/>
          </a:xfrm>
          <a:prstGeom prst="rect">
            <a:avLst/>
          </a:prstGeom>
        </p:spPr>
      </p:pic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AC78CC1B-07B4-4331-8D55-A6A1415F7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496" y="2743681"/>
            <a:ext cx="9953704" cy="327501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Muskelerkrankungen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Lähmungen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Neurologische Erkrankungen …</a:t>
            </a:r>
          </a:p>
          <a:p>
            <a:pPr marL="0" indent="0"/>
            <a:endParaRPr lang="de-DE" dirty="0"/>
          </a:p>
          <a:p>
            <a:pPr marL="0" indent="0"/>
            <a:r>
              <a:rPr lang="de-DE" dirty="0"/>
              <a:t>Mögliche Studienbeeinträchtigungen: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Zugang zu Räumen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Mitschriften anfertigen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Bücher lesen (Umblättern)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09497353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Bewegung: Ausgleichsmöglichkeiten</a:t>
            </a:r>
            <a:endParaRPr dirty="0"/>
          </a:p>
        </p:txBody>
      </p:sp>
      <p:sp>
        <p:nvSpPr>
          <p:cNvPr id="703562014" name="Inhaltsplatzhalter 2"/>
          <p:cNvSpPr>
            <a:spLocks noGrp="1"/>
          </p:cNvSpPr>
          <p:nvPr>
            <p:ph idx="1"/>
          </p:nvPr>
        </p:nvSpPr>
        <p:spPr bwMode="auto">
          <a:xfrm>
            <a:off x="1625600" y="2420888"/>
            <a:ext cx="9953703" cy="3275011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dirty="0">
                <a:hlinkClick r:id="rId3"/>
              </a:rPr>
              <a:t>Barrierefreie Orte im digitalen Lageplan der UOS</a:t>
            </a:r>
            <a:r>
              <a:rPr lang="de-DE" dirty="0"/>
              <a:t> beachten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tx1"/>
                </a:solidFill>
              </a:rPr>
              <a:t>Auf funktionierende Aufzüge und unverstellte Wege im eigenen </a:t>
            </a:r>
            <a:r>
              <a:rPr lang="de-DE" dirty="0" err="1">
                <a:solidFill>
                  <a:schemeClr val="tx1"/>
                </a:solidFill>
              </a:rPr>
              <a:t>Uniflur</a:t>
            </a:r>
            <a:r>
              <a:rPr lang="de-DE" dirty="0">
                <a:solidFill>
                  <a:schemeClr val="tx1"/>
                </a:solidFill>
              </a:rPr>
              <a:t> achten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tx1"/>
                </a:solidFill>
              </a:rPr>
              <a:t>Infozettel an Bürotür auch für Rollstuhlfahrende lesbar aufhängen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tx1"/>
                </a:solidFill>
              </a:rPr>
              <a:t>Folien und Skripte vor den Kurssitzungen (digital) bereitstellen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tx1"/>
                </a:solidFill>
              </a:rPr>
              <a:t>Audiovisuelle Aufnahmen erlauben, wenn nicht mitgeschrieben werden kann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tx1"/>
                </a:solidFill>
              </a:rPr>
              <a:t>Schreibassistenzen und Sprachcomputer bei Klausuren zulassen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62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62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62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62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62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620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56201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2382317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dirty="0" err="1"/>
              <a:t>Sehbeeinträchtigungen</a:t>
            </a:r>
            <a:endParaRPr dirty="0"/>
          </a:p>
        </p:txBody>
      </p:sp>
      <p:pic>
        <p:nvPicPr>
          <p:cNvPr id="8" name="Inhaltsplatzhalter 3" descr="Ein durchgestrichenes Auge ">
            <a:extLst>
              <a:ext uri="{FF2B5EF4-FFF2-40B4-BE49-F238E27FC236}">
                <a16:creationId xmlns:a16="http://schemas.microsoft.com/office/drawing/2014/main" id="{6BEF1F52-D5AE-490B-991C-959BFF52F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6434529" y="915988"/>
            <a:ext cx="1656184" cy="1656184"/>
          </a:xfrm>
          <a:prstGeom prst="rect">
            <a:avLst/>
          </a:prstGeom>
        </p:spPr>
      </p:pic>
      <p:pic>
        <p:nvPicPr>
          <p:cNvPr id="5" name="Grafik 4" descr="Brailleschrift">
            <a:extLst>
              <a:ext uri="{FF2B5EF4-FFF2-40B4-BE49-F238E27FC236}">
                <a16:creationId xmlns:a16="http://schemas.microsoft.com/office/drawing/2014/main" id="{3F6B274F-5717-4C3F-AECC-3C9D257C16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auto">
          <a:xfrm>
            <a:off x="8976320" y="729828"/>
            <a:ext cx="2160240" cy="216024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B428FE-FB43-49FA-92A5-ECBF66B7E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Rot-Grün-Schwäche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Starke Kurzsichtigkeit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Seheinschränkungen als Folge von anderen Erkrankungen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Blindheit</a:t>
            </a:r>
          </a:p>
          <a:p>
            <a:pPr marL="0" indent="0"/>
            <a:endParaRPr lang="de-DE" sz="1000" dirty="0"/>
          </a:p>
          <a:p>
            <a:pPr marL="0" indent="0"/>
            <a:r>
              <a:rPr lang="de-DE" dirty="0"/>
              <a:t>Mögliche Studienbeeinträchtigungen: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Teile von Präsentationsfolien nicht wahrnehmbar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Digitale Texte von Screenreadern nicht vollständig lesbar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Orientierung auf dem Campus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544097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Visuelle Barrieren</a:t>
            </a:r>
            <a:endParaRPr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76C58B6-537D-4A25-88FA-48FE521D993A}"/>
              </a:ext>
            </a:extLst>
          </p:cNvPr>
          <p:cNvSpPr txBox="1"/>
          <p:nvPr/>
        </p:nvSpPr>
        <p:spPr>
          <a:xfrm>
            <a:off x="999466" y="2284412"/>
            <a:ext cx="4680520" cy="15696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pPr algn="ctr"/>
            <a:r>
              <a:rPr lang="de-DE" sz="3000" dirty="0"/>
              <a:t>Kontraste sind wichtig</a:t>
            </a:r>
            <a:r>
              <a:rPr lang="de-DE" sz="3000" dirty="0">
                <a:solidFill>
                  <a:schemeClr val="accent2">
                    <a:lumMod val="50000"/>
                  </a:schemeClr>
                </a:solidFill>
              </a:rPr>
              <a:t>!</a:t>
            </a:r>
          </a:p>
          <a:p>
            <a:endParaRPr lang="de-DE" sz="3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73B3E71-6D43-440F-8C5A-45257C877C13}"/>
              </a:ext>
            </a:extLst>
          </p:cNvPr>
          <p:cNvSpPr txBox="1"/>
          <p:nvPr/>
        </p:nvSpPr>
        <p:spPr>
          <a:xfrm>
            <a:off x="989238" y="4105585"/>
            <a:ext cx="4700977" cy="240065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sz="2400" dirty="0">
                <a:solidFill>
                  <a:schemeClr val="bg1"/>
                </a:solidFill>
              </a:rPr>
              <a:t>So sieht für blinde Menschen ein Bild ohne Bildbeschreibung (Alternativtext oder verbale Erläuterung) aus.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EC1C0AD-D0CA-4557-AAC6-0C6EEF1A325A}"/>
              </a:ext>
            </a:extLst>
          </p:cNvPr>
          <p:cNvSpPr txBox="1"/>
          <p:nvPr/>
        </p:nvSpPr>
        <p:spPr bwMode="auto">
          <a:xfrm>
            <a:off x="6449963" y="637264"/>
            <a:ext cx="5466535" cy="203132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pPr algn="ctr"/>
            <a:r>
              <a:rPr lang="de-DE" sz="3000" b="1" dirty="0">
                <a:solidFill>
                  <a:srgbClr val="FF0000"/>
                </a:solidFill>
              </a:rPr>
              <a:t>Vermeiden Sie </a:t>
            </a:r>
          </a:p>
          <a:p>
            <a:pPr algn="ctr"/>
            <a:r>
              <a:rPr lang="de-DE" sz="3000" b="1" dirty="0">
                <a:solidFill>
                  <a:srgbClr val="FF0000"/>
                </a:solidFill>
              </a:rPr>
              <a:t>rot-grün-Kontraste</a:t>
            </a:r>
          </a:p>
          <a:p>
            <a:endParaRPr lang="de-DE" sz="3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E89EE0A-F494-434C-8D07-D980A42735E1}"/>
              </a:ext>
            </a:extLst>
          </p:cNvPr>
          <p:cNvSpPr txBox="1"/>
          <p:nvPr/>
        </p:nvSpPr>
        <p:spPr>
          <a:xfrm>
            <a:off x="6449964" y="2879255"/>
            <a:ext cx="5406676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dirty="0"/>
              <a:t>Pro-</a:t>
            </a:r>
            <a:r>
              <a:rPr lang="de-DE" sz="2400" dirty="0" err="1"/>
              <a:t>Con</a:t>
            </a:r>
            <a:r>
              <a:rPr lang="de-DE" sz="2400" dirty="0"/>
              <a:t>-Symbole nicht nur durch Farbe darstellen </a:t>
            </a:r>
            <a:r>
              <a:rPr lang="de-DE" sz="2400" dirty="0">
                <a:solidFill>
                  <a:srgbClr val="00B050"/>
                </a:solidFill>
                <a:sym typeface="Wingdings" panose="05000000000000000000" pitchFamily="2" charset="2"/>
              </a:rPr>
              <a:t></a:t>
            </a:r>
            <a:r>
              <a:rPr lang="de-DE" sz="2400" dirty="0">
                <a:solidFill>
                  <a:srgbClr val="FF0000"/>
                </a:solidFill>
                <a:sym typeface="Wingdings" panose="05000000000000000000" pitchFamily="2" charset="2"/>
              </a:rPr>
              <a:t> </a:t>
            </a:r>
            <a:r>
              <a:rPr lang="de-DE" sz="2400" dirty="0">
                <a:sym typeface="Wingdings" panose="05000000000000000000" pitchFamily="2" charset="2"/>
              </a:rPr>
              <a:t>:</a:t>
            </a:r>
            <a:endParaRPr lang="de-DE" sz="2400" dirty="0"/>
          </a:p>
          <a:p>
            <a:endParaRPr lang="de-DE" sz="20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algn="ctr"/>
            <a:r>
              <a:rPr lang="de-DE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</a:t>
            </a:r>
            <a:r>
              <a:rPr lang="de-DE" sz="4000" b="1" dirty="0">
                <a:solidFill>
                  <a:srgbClr val="00B050"/>
                </a:solidFill>
                <a:sym typeface="Wingdings" panose="05000000000000000000" pitchFamily="2" charset="2"/>
              </a:rPr>
              <a:t>    </a:t>
            </a:r>
            <a:r>
              <a:rPr lang="de-DE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   </a:t>
            </a:r>
            <a:r>
              <a:rPr lang="de-DE" sz="4000" dirty="0">
                <a:solidFill>
                  <a:srgbClr val="FF0000"/>
                </a:solidFill>
                <a:sym typeface="Wingdings" panose="05000000000000000000" pitchFamily="2" charset="2"/>
              </a:rPr>
              <a:t></a:t>
            </a:r>
            <a:r>
              <a:rPr lang="de-DE" sz="4000" b="1" dirty="0">
                <a:solidFill>
                  <a:srgbClr val="00B050"/>
                </a:solidFill>
                <a:sym typeface="Wingdings" panose="05000000000000000000" pitchFamily="2" charset="2"/>
              </a:rPr>
              <a:t></a:t>
            </a:r>
            <a:endParaRPr lang="de-DE" sz="4000" b="1" dirty="0">
              <a:solidFill>
                <a:srgbClr val="00B050"/>
              </a:solidFill>
            </a:endParaRPr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4F2B7EB-7D58-4F5B-85F4-271399BD03F0}"/>
              </a:ext>
            </a:extLst>
          </p:cNvPr>
          <p:cNvSpPr txBox="1"/>
          <p:nvPr/>
        </p:nvSpPr>
        <p:spPr>
          <a:xfrm>
            <a:off x="6449964" y="5121247"/>
            <a:ext cx="5406676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sz="1200" dirty="0"/>
          </a:p>
          <a:p>
            <a:r>
              <a:rPr lang="de-DE" sz="1200" dirty="0"/>
              <a:t>Auf die Schriftgröße kommt es an (12)</a:t>
            </a:r>
          </a:p>
          <a:p>
            <a:endParaRPr lang="de-DE" dirty="0"/>
          </a:p>
          <a:p>
            <a:r>
              <a:rPr lang="de-DE" sz="2400" dirty="0"/>
              <a:t>Auf die Schriftgröße kommt es an (24)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77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9" grpId="0" animBg="1"/>
      <p:bldP spid="5" grpId="0" animBg="1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09497353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Sehen: Ausgleichsmöglichkeiten</a:t>
            </a:r>
            <a:endParaRPr dirty="0"/>
          </a:p>
        </p:txBody>
      </p:sp>
      <p:sp>
        <p:nvSpPr>
          <p:cNvPr id="703562014" name="Inhaltsplatzhalter 2"/>
          <p:cNvSpPr>
            <a:spLocks noGrp="1"/>
          </p:cNvSpPr>
          <p:nvPr>
            <p:ph idx="1"/>
          </p:nvPr>
        </p:nvSpPr>
        <p:spPr bwMode="auto">
          <a:xfrm>
            <a:off x="1625600" y="2284412"/>
            <a:ext cx="9953703" cy="3275011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Grafische Darstellungen beschreiben &amp; Audiomitschnitte erlauben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tx1"/>
                </a:solidFill>
              </a:rPr>
              <a:t>Folien und Skripte vor den Kurssitzungen bereitstellen</a:t>
            </a:r>
            <a:endParaRPr lang="de-DE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tx1"/>
                </a:solidFill>
              </a:rPr>
              <a:t>Barrierefreie Dokumente, z.B.: </a:t>
            </a:r>
          </a:p>
          <a:p>
            <a:pPr marL="742910" lvl="1" indent="-342900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tx1"/>
                </a:solidFill>
              </a:rPr>
              <a:t>Individuelle Kontrasteinstellung ermöglichen (</a:t>
            </a:r>
            <a:r>
              <a:rPr lang="de-DE" dirty="0" err="1">
                <a:solidFill>
                  <a:schemeClr val="tx1"/>
                </a:solidFill>
              </a:rPr>
              <a:t>pptx</a:t>
            </a:r>
            <a:r>
              <a:rPr lang="de-DE" dirty="0">
                <a:solidFill>
                  <a:schemeClr val="tx1"/>
                </a:solidFill>
              </a:rPr>
              <a:t> statt PDF)</a:t>
            </a:r>
          </a:p>
          <a:p>
            <a:pPr marL="742910" lvl="1" indent="-342900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tx1"/>
                </a:solidFill>
              </a:rPr>
              <a:t>Serifenlose Schrift (z.B. Arial statt </a:t>
            </a:r>
            <a:r>
              <a:rPr lang="de-D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</a:t>
            </a:r>
            <a:r>
              <a:rPr lang="de-D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; </a:t>
            </a:r>
            <a:r>
              <a:rPr lang="de-DE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Fett</a:t>
            </a:r>
            <a:r>
              <a:rPr lang="de-D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statt kursiv)</a:t>
            </a:r>
          </a:p>
          <a:p>
            <a:pPr marL="742910" lvl="1" indent="-342900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tx1"/>
                </a:solidFill>
                <a:latin typeface="Arialn"/>
                <a:cs typeface="Times New Roman" panose="02020603050405020304" pitchFamily="18" charset="0"/>
              </a:rPr>
              <a:t>Dekoratives weglassen</a:t>
            </a:r>
          </a:p>
          <a:p>
            <a:pPr marL="400010" lvl="1" indent="0">
              <a:defRPr/>
            </a:pPr>
            <a:r>
              <a:rPr lang="de-DE" dirty="0">
                <a:solidFill>
                  <a:schemeClr val="tx1"/>
                </a:solidFill>
              </a:rPr>
              <a:t>Für Screenreader</a:t>
            </a:r>
            <a:endParaRPr lang="de-DE" dirty="0">
              <a:solidFill>
                <a:schemeClr val="tx1"/>
              </a:solidFill>
              <a:latin typeface="Arialn"/>
              <a:cs typeface="Times New Roman" panose="02020603050405020304" pitchFamily="18" charset="0"/>
            </a:endParaRPr>
          </a:p>
          <a:p>
            <a:pPr marL="742910" lvl="1" indent="-342900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tx1"/>
                </a:solidFill>
              </a:rPr>
              <a:t>Alternativtexte &amp; Formatierungsvorlagen verwenden</a:t>
            </a:r>
            <a:endParaRPr lang="de-DE" u="sng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Feste Sitzplätze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Studierende namentlich bei Diskussionen ansprechen</a:t>
            </a:r>
          </a:p>
        </p:txBody>
      </p:sp>
    </p:spTree>
    <p:extLst>
      <p:ext uri="{BB962C8B-B14F-4D97-AF65-F5344CB8AC3E}">
        <p14:creationId xmlns:p14="http://schemas.microsoft.com/office/powerpoint/2010/main" val="209524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62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62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62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62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62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620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620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620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620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620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562014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52537010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dirty="0" err="1"/>
              <a:t>Hörbeeinträchtigungen</a:t>
            </a:r>
            <a:endParaRPr dirty="0"/>
          </a:p>
        </p:txBody>
      </p:sp>
      <p:sp>
        <p:nvSpPr>
          <p:cNvPr id="645174452" name="Inhaltsplatzhalter 2"/>
          <p:cNvSpPr>
            <a:spLocks noGrp="1"/>
          </p:cNvSpPr>
          <p:nvPr>
            <p:ph idx="1"/>
          </p:nvPr>
        </p:nvSpPr>
        <p:spPr bwMode="auto">
          <a:xfrm>
            <a:off x="1625599" y="2564904"/>
            <a:ext cx="9953704" cy="3275012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dirty="0"/>
              <a:t>Schwerhörigkeit</a:t>
            </a:r>
          </a:p>
          <a:p>
            <a:pPr marL="742910" lvl="1" indent="-342900">
              <a:buFont typeface="Arial" panose="020B0604020202020204" pitchFamily="34" charset="0"/>
              <a:buChar char="•"/>
              <a:defRPr/>
            </a:pPr>
            <a:r>
              <a:rPr lang="de-DE" dirty="0"/>
              <a:t>Hochfrequenz</a:t>
            </a:r>
          </a:p>
          <a:p>
            <a:pPr marL="742910" lvl="1" indent="-342900">
              <a:buFont typeface="Arial" panose="020B0604020202020204" pitchFamily="34" charset="0"/>
              <a:buChar char="•"/>
              <a:defRPr/>
            </a:pPr>
            <a:r>
              <a:rPr lang="de-DE" dirty="0"/>
              <a:t>Tiefton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dirty="0"/>
              <a:t>Gehörlosigkeit oder Ertaubung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sz="1000" dirty="0"/>
          </a:p>
          <a:p>
            <a:pPr marL="0" indent="0"/>
            <a:r>
              <a:rPr lang="de-DE" dirty="0"/>
              <a:t>Mögliche Studienbeeinträchtigungen: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dirty="0"/>
              <a:t>Diskussionen sind schwer oder gar nicht verstehbar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dirty="0"/>
              <a:t>Live- und Videovorträge nur z.T. verstehbar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dirty="0"/>
              <a:t>Videos und Webkonferenzen ohne Untertitelung nicht verstehbar</a:t>
            </a:r>
            <a:endParaRPr dirty="0"/>
          </a:p>
        </p:txBody>
      </p:sp>
      <p:pic>
        <p:nvPicPr>
          <p:cNvPr id="4" name="Grafik 3" descr="Ein durchgestrichenes Ohr">
            <a:extLst>
              <a:ext uri="{FF2B5EF4-FFF2-40B4-BE49-F238E27FC236}">
                <a16:creationId xmlns:a16="http://schemas.microsoft.com/office/drawing/2014/main" id="{FA0CB975-EE1F-4E8A-BAF9-77F8032B5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6312024" y="764704"/>
            <a:ext cx="1705644" cy="170564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B0529F3-70B4-4B88-BCBE-30E49470255D}"/>
              </a:ext>
            </a:extLst>
          </p:cNvPr>
          <p:cNvSpPr txBox="1"/>
          <p:nvPr/>
        </p:nvSpPr>
        <p:spPr>
          <a:xfrm>
            <a:off x="7536160" y="3105834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b="1" dirty="0"/>
              <a:t>Tipp</a:t>
            </a:r>
            <a:r>
              <a:rPr lang="de-DE" dirty="0"/>
              <a:t>: Link zum YouTube </a:t>
            </a:r>
            <a:r>
              <a:rPr lang="de-DE" u="sng" dirty="0">
                <a:hlinkClick r:id="rId5" tooltip="https://www.youtube.com/watch?v=6GaQDEMvBpQ"/>
              </a:rPr>
              <a:t>Video Hörbeeinträchtigungen erleben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4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4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4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44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44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44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4452" grpId="0" uiExpand="1" build="p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09497353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Hören: Ausgleichsmöglichkeiten</a:t>
            </a:r>
            <a:endParaRPr dirty="0"/>
          </a:p>
        </p:txBody>
      </p:sp>
      <p:sp>
        <p:nvSpPr>
          <p:cNvPr id="703562014" name="Inhaltsplatzhalter 2"/>
          <p:cNvSpPr>
            <a:spLocks noGrp="1"/>
          </p:cNvSpPr>
          <p:nvPr>
            <p:ph idx="1"/>
          </p:nvPr>
        </p:nvSpPr>
        <p:spPr bwMode="auto">
          <a:xfrm>
            <a:off x="1625600" y="2420888"/>
            <a:ext cx="10375056" cy="3275011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tx1"/>
                </a:solidFill>
              </a:rPr>
              <a:t>Für Ruhe im Raum sorgen (keine Smartphones, Nebengespräche)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tx1"/>
                </a:solidFill>
              </a:rPr>
              <a:t>Nicht mit dem Rücken zum Publikum sprechen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tx1"/>
                </a:solidFill>
              </a:rPr>
              <a:t>Mikro benutzen &amp; Plenumsbeiträge ggf. selbst wiederholen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tx1"/>
                </a:solidFill>
              </a:rPr>
              <a:t>Untertitelung von Videos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tx1"/>
                </a:solidFill>
              </a:rPr>
              <a:t>Gebärdendolmetschende zulassen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tx1"/>
                </a:solidFill>
              </a:rPr>
              <a:t>Unterrichtsmaterial frühzeitig bereitstellen, auch für Dolmetschende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tx1"/>
                </a:solidFill>
              </a:rPr>
              <a:t>Schriftliche statt mündliche Prüfungen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tx1"/>
                </a:solidFill>
              </a:rPr>
              <a:t>Mehrfaches Wiederholen von Hörtexten bei Fremdsprachenprüfungen</a:t>
            </a:r>
          </a:p>
        </p:txBody>
      </p:sp>
    </p:spTree>
    <p:extLst>
      <p:ext uri="{BB962C8B-B14F-4D97-AF65-F5344CB8AC3E}">
        <p14:creationId xmlns:p14="http://schemas.microsoft.com/office/powerpoint/2010/main" val="72615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62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62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62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62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62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620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620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620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56201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A2CF65-2ECE-4493-B770-7FA8C4627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Sprachbeeinträchtigungen 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5BDC2820-DC39-46F5-9871-905D1A60D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Stottern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Einschränkungen nach Unfällen oder Erkrankungen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r>
              <a:rPr lang="de-DE" dirty="0"/>
              <a:t>Mögliche Studienbeeinträchtigungen: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Wenig oder keine mündliche Kommunikation</a:t>
            </a:r>
          </a:p>
          <a:p>
            <a:pPr marL="742910" lvl="1" indent="-342900">
              <a:buFont typeface="Arial" panose="020B0604020202020204" pitchFamily="34" charset="0"/>
              <a:buChar char="•"/>
            </a:pPr>
            <a:r>
              <a:rPr lang="de-DE" dirty="0"/>
              <a:t>Diskriminierungserfahrungen</a:t>
            </a:r>
          </a:p>
          <a:p>
            <a:pPr marL="742910" lvl="1" indent="-342900">
              <a:buFont typeface="Arial" panose="020B0604020202020204" pitchFamily="34" charset="0"/>
              <a:buChar char="•"/>
            </a:pPr>
            <a:r>
              <a:rPr lang="de-DE" dirty="0"/>
              <a:t>Schließen auf intellektuelle Behinderung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4" name="Grafik 3" descr="Lippen">
            <a:extLst>
              <a:ext uri="{FF2B5EF4-FFF2-40B4-BE49-F238E27FC236}">
                <a16:creationId xmlns:a16="http://schemas.microsoft.com/office/drawing/2014/main" id="{3805673C-2335-4B86-B5C5-BDD591838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84032" y="1181957"/>
            <a:ext cx="1293749" cy="129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8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A2CF65-2ECE-4493-B770-7FA8C4627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Sprechen: Ausgleichsmöglichkeiten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5BDC2820-DC39-46F5-9871-905D1A60D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Zeitdruck und Ungeduld beim Zuhören vermeiden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Ratschläge vermeiden (</a:t>
            </a:r>
            <a:r>
              <a:rPr lang="de-DE" strike="sngStrike" dirty="0"/>
              <a:t>„Sprechen Sie langsam“</a:t>
            </a:r>
            <a:r>
              <a:rPr lang="de-DE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Freundlichen Blickkontakt beim Zuhören halten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Eigenes Sprechtempo beibehalten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Ablesen bei Referaten erlauben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Gruppenarbeiten gestalten, in denen nicht alle vortragen müssen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Zeitzugabe bei mündlichen Prüfungen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Schriftliche statt mündliche Prüfungen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368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A2CF65-2ECE-4493-B770-7FA8C4627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Chronisch-somatische Erkrankungen</a:t>
            </a:r>
          </a:p>
        </p:txBody>
      </p:sp>
      <p:pic>
        <p:nvPicPr>
          <p:cNvPr id="10" name="Inhaltsplatzhalter 6" descr="Medizin mit einfarbiger Füllung">
            <a:extLst>
              <a:ext uri="{FF2B5EF4-FFF2-40B4-BE49-F238E27FC236}">
                <a16:creationId xmlns:a16="http://schemas.microsoft.com/office/drawing/2014/main" id="{46708767-411C-45D8-A4E3-8D1C2F0D1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8904312" y="1058304"/>
            <a:ext cx="1296144" cy="1296144"/>
          </a:xfrm>
          <a:prstGeom prst="rect">
            <a:avLst/>
          </a:prstGeom>
        </p:spPr>
      </p:pic>
      <p:sp>
        <p:nvSpPr>
          <p:cNvPr id="7" name="Inhaltsplatzhalter 8">
            <a:extLst>
              <a:ext uri="{FF2B5EF4-FFF2-40B4-BE49-F238E27FC236}">
                <a16:creationId xmlns:a16="http://schemas.microsoft.com/office/drawing/2014/main" id="{E23B54D8-999D-4B44-9F32-0BF31011C2B4}"/>
              </a:ext>
            </a:extLst>
          </p:cNvPr>
          <p:cNvSpPr txBox="1">
            <a:spLocks/>
          </p:cNvSpPr>
          <p:nvPr/>
        </p:nvSpPr>
        <p:spPr bwMode="auto">
          <a:xfrm>
            <a:off x="1473112" y="2058988"/>
            <a:ext cx="9953704" cy="3275012"/>
          </a:xfrm>
          <a:prstGeom prst="rect">
            <a:avLst/>
          </a:prstGeom>
        </p:spPr>
        <p:txBody>
          <a:bodyPr/>
          <a:lstStyle>
            <a:lvl1pPr marL="342866" indent="-342866" algn="l" defTabSz="457154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876" indent="-285721" algn="l" defTabSz="457154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2886" indent="-228577" algn="l" defTabSz="457154"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040" indent="-228577" algn="l" defTabSz="457154"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194" indent="-228577" algn="l" defTabSz="457154"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349" indent="-228577" algn="l" defTabSz="914309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2" indent="-228577" algn="l" defTabSz="914309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7" indent="-228577" algn="l" defTabSz="914309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1" indent="-228577" algn="l" defTabSz="914309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Asthma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Diabetes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Morbus Crohn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Rheuma &amp; Schmerzerkrankungen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000" dirty="0"/>
          </a:p>
          <a:p>
            <a:pPr marL="0" indent="0"/>
            <a:r>
              <a:rPr lang="de-DE" dirty="0"/>
              <a:t>Mögliche Studienbeeinträchtigungen: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Keine regelmäßige Anwesenheit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Leistungsschwankungen durch Krankheitsschübe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Verlangsamtes Lerntempo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Mehr Pausen notwendig (z.B. Blutzucker messen und essen)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514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E19406-AC79-4E85-906B-E091206B3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Was ist eine Behinderung?</a:t>
            </a:r>
            <a:br>
              <a:rPr lang="de-DE" b="1" dirty="0"/>
            </a:b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55212A2-72F2-4652-911D-6A6F18C50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§ 2 SGB IX</a:t>
            </a:r>
            <a:endParaRPr lang="de-DE" dirty="0"/>
          </a:p>
          <a:p>
            <a:pPr marL="457200" indent="-457200">
              <a:buAutoNum type="arabicParenBoth"/>
            </a:pPr>
            <a:r>
              <a:rPr lang="de-DE" dirty="0"/>
              <a:t>Menschen mit Behinderungen sind Menschen, die körperliche, seelische, geistige oder Sinnesbeeinträchtigungen haben, die sie in Wechselwirkung mit einstellungs- und umweltbedingten Barrieren an der gleichberechtigten Teilhabe an der Gesellschaft mit hoher Wahrscheinlichkeit länger als sechs Monate hindern können. </a:t>
            </a:r>
          </a:p>
          <a:p>
            <a:pPr marL="0" indent="0"/>
            <a:r>
              <a:rPr lang="de-DE" dirty="0"/>
              <a:t>	Eine Beeinträchtigung nach Satz 1 liegt vor, wenn der Körper- und 	Gesundheitszustand von dem für das Lebensalter typischen Zustand 	abweicht.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711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A2CF65-2ECE-4493-B770-7FA8C4627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Somatische Krankheiten: Ausgleichsmöglichkeiten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5BDC2820-DC39-46F5-9871-905D1A60D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Ersatzleistungen bei zu vielen Fehlzeiten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Lernmaterial für Selbststudium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Zeitüberziehungen in Veranstaltungen vermeiden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Blockveranstaltungen: </a:t>
            </a:r>
          </a:p>
          <a:p>
            <a:pPr marL="742910" lvl="1" indent="-342900">
              <a:buFont typeface="Arial" panose="020B0604020202020204" pitchFamily="34" charset="0"/>
              <a:buChar char="•"/>
            </a:pPr>
            <a:r>
              <a:rPr lang="de-DE" dirty="0"/>
              <a:t>Alternativen und Pausen in Rücksprache mit den Studierenden anbieten</a:t>
            </a:r>
          </a:p>
          <a:p>
            <a:pPr marL="742910" lvl="1" indent="-342900">
              <a:buFont typeface="Arial" panose="020B0604020202020204" pitchFamily="34" charset="0"/>
              <a:buChar char="•"/>
            </a:pPr>
            <a:r>
              <a:rPr lang="de-DE" dirty="0"/>
              <a:t>Aber: Pausentoleranz von nicht-beeinträchtigten Studierenden evtl. ein Problem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Zeitverlängerung und Pausen bei Prüfungen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426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7364507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dirty="0"/>
              <a:t>Kognitive und </a:t>
            </a:r>
            <a:r>
              <a:rPr lang="de-DE" dirty="0"/>
              <a:t>psychisch</a:t>
            </a:r>
            <a:r>
              <a:rPr dirty="0"/>
              <a:t>e </a:t>
            </a:r>
            <a:r>
              <a:rPr dirty="0" err="1"/>
              <a:t>Beeinträchtigungen</a:t>
            </a:r>
            <a:endParaRPr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82C986C-AFC7-4A03-BC22-013907DA1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926" y="2300787"/>
            <a:ext cx="9953704" cy="327501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Legasthenie / Dyskalkulie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Depressionen / Ängste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ADHS / Autismus / Asperger…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000" dirty="0"/>
          </a:p>
          <a:p>
            <a:pPr marL="0" indent="0"/>
            <a:r>
              <a:rPr lang="de-DE" dirty="0"/>
              <a:t>Mögliche Studienbeeinträchtigungen: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Konzentrations-, Lern- &amp; Selbstorganisationschwierigkeiten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Verringertes Lesetempo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Schriftliche Ausdruckprobleme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Sozial unverträgliche Kommunikationsmuster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8" name="Inhaltsplatzhalter 2" descr="Gehirn im Kopf sichtbar">
            <a:extLst>
              <a:ext uri="{FF2B5EF4-FFF2-40B4-BE49-F238E27FC236}">
                <a16:creationId xmlns:a16="http://schemas.microsoft.com/office/drawing/2014/main" id="{72387917-FD36-43DD-8CE6-DCA3132FA0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9912424" y="951796"/>
            <a:ext cx="1534964" cy="1534964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09497353" name="Titel 1"/>
          <p:cNvSpPr>
            <a:spLocks noGrp="1"/>
          </p:cNvSpPr>
          <p:nvPr>
            <p:ph type="title"/>
          </p:nvPr>
        </p:nvSpPr>
        <p:spPr bwMode="auto">
          <a:xfrm>
            <a:off x="1320626" y="1524000"/>
            <a:ext cx="10319990" cy="760412"/>
          </a:xfrm>
        </p:spPr>
        <p:txBody>
          <a:bodyPr/>
          <a:lstStyle/>
          <a:p>
            <a:pPr>
              <a:defRPr/>
            </a:pPr>
            <a:r>
              <a:rPr lang="de-DE" dirty="0"/>
              <a:t>Kognitiv-Psychisches: Ausgleichsmöglichkeiten</a:t>
            </a:r>
            <a:endParaRPr dirty="0"/>
          </a:p>
        </p:txBody>
      </p:sp>
      <p:sp>
        <p:nvSpPr>
          <p:cNvPr id="703562014" name="Inhaltsplatzhalter 2"/>
          <p:cNvSpPr>
            <a:spLocks noGrp="1"/>
          </p:cNvSpPr>
          <p:nvPr>
            <p:ph idx="1"/>
          </p:nvPr>
        </p:nvSpPr>
        <p:spPr bwMode="auto">
          <a:xfrm>
            <a:off x="1487488" y="2284412"/>
            <a:ext cx="10496887" cy="3275011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tx1"/>
                </a:solidFill>
              </a:rPr>
              <a:t>Haltung</a:t>
            </a:r>
          </a:p>
          <a:p>
            <a:pPr marL="742910" lvl="1" indent="-342900"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solidFill>
                  <a:schemeClr val="tx1"/>
                </a:solidFill>
              </a:rPr>
              <a:t>Lern- und Selbstorganisationsprobleme sind nicht Ausdruck von mangelnder Intelligenz oder Faulheit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tx1"/>
                </a:solidFill>
              </a:rPr>
              <a:t>Ungewöhnliches (&amp; unfreundliches) Verhalten nicht persönlich nehmen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tx1"/>
                </a:solidFill>
              </a:rPr>
              <a:t>Klare Seminarstruktur &amp; Routinen, evtl. feste Plätze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tx1"/>
                </a:solidFill>
              </a:rPr>
              <a:t>Für ruhigen Ablauf sorgen (keine Smartphones, Nebengespräche)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tx1"/>
                </a:solidFill>
              </a:rPr>
              <a:t>Auf Animationen &amp; Dekoratives in Präsentationen verzichten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tx1"/>
                </a:solidFill>
              </a:rPr>
              <a:t>Klausuren in einem separaten, reizärmeren Raum schreiben lassen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tx1"/>
                </a:solidFill>
              </a:rPr>
              <a:t>Begleitpersonen zulassen</a:t>
            </a:r>
          </a:p>
        </p:txBody>
      </p:sp>
    </p:spTree>
    <p:extLst>
      <p:ext uri="{BB962C8B-B14F-4D97-AF65-F5344CB8AC3E}">
        <p14:creationId xmlns:p14="http://schemas.microsoft.com/office/powerpoint/2010/main" val="327947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62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62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62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62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62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620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620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620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562014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594165-81D6-403D-A293-2487E9E0E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768" y="1268760"/>
            <a:ext cx="10258677" cy="760412"/>
          </a:xfrm>
        </p:spPr>
        <p:txBody>
          <a:bodyPr/>
          <a:lstStyle/>
          <a:p>
            <a:r>
              <a:rPr lang="de-DE" dirty="0"/>
              <a:t>Lesetipps zu Nachteilsausgleichen</a:t>
            </a:r>
          </a:p>
        </p:txBody>
      </p:sp>
      <p:pic>
        <p:nvPicPr>
          <p:cNvPr id="12" name="Grafik 11" descr="Screenshot der Broschüre Diversitätsgerechte Lehre - Schwerpunktthema Barrierefreie Lehre der LUH von 2020">
            <a:extLst>
              <a:ext uri="{FF2B5EF4-FFF2-40B4-BE49-F238E27FC236}">
                <a16:creationId xmlns:a16="http://schemas.microsoft.com/office/drawing/2014/main" id="{404F1354-D046-43DD-96B9-5C0020EB8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68" y="2062137"/>
            <a:ext cx="3185712" cy="452306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B6CC46B-2723-4FD3-902D-BCF6585BC302}"/>
              </a:ext>
            </a:extLst>
          </p:cNvPr>
          <p:cNvSpPr txBox="1"/>
          <p:nvPr/>
        </p:nvSpPr>
        <p:spPr>
          <a:xfrm>
            <a:off x="3597883" y="5560121"/>
            <a:ext cx="2302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Abb. mit freundlicher Genehmigung der LUH, Hochschulbüro für ChancenVielfalt (2020)</a:t>
            </a:r>
          </a:p>
        </p:txBody>
      </p:sp>
      <p:pic>
        <p:nvPicPr>
          <p:cNvPr id="15" name="Inhaltsplatzhalter 14">
            <a:extLst>
              <a:ext uri="{FF2B5EF4-FFF2-40B4-BE49-F238E27FC236}">
                <a16:creationId xmlns:a16="http://schemas.microsoft.com/office/drawing/2014/main" id="{9BCD8A10-28B1-421F-8090-64E2F9B72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428" y="2062137"/>
            <a:ext cx="1848966" cy="1848966"/>
          </a:xfr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436F8DC7-1607-461E-9D3E-DF88745D9264}"/>
              </a:ext>
            </a:extLst>
          </p:cNvPr>
          <p:cNvSpPr txBox="1"/>
          <p:nvPr/>
        </p:nvSpPr>
        <p:spPr>
          <a:xfrm>
            <a:off x="3661693" y="408928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5"/>
              </a:rPr>
              <a:t>https://go.uos.de/BF1</a:t>
            </a:r>
            <a:endParaRPr lang="de-DE" dirty="0"/>
          </a:p>
          <a:p>
            <a:endParaRPr lang="de-DE" dirty="0"/>
          </a:p>
        </p:txBody>
      </p:sp>
      <p:pic>
        <p:nvPicPr>
          <p:cNvPr id="8" name="Grafik 7" descr="Screenshot der Broschüre Lehre Barrierefrei Gestalten der Uni Rostock.">
            <a:extLst>
              <a:ext uri="{FF2B5EF4-FFF2-40B4-BE49-F238E27FC236}">
                <a16:creationId xmlns:a16="http://schemas.microsoft.com/office/drawing/2014/main" id="{24F01E01-414D-41BA-BEDD-592EFBA804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1526" y="2073601"/>
            <a:ext cx="3185712" cy="447413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A5FDB7B-98E8-40DF-BDD2-6B4C7D66F588}"/>
              </a:ext>
            </a:extLst>
          </p:cNvPr>
          <p:cNvSpPr txBox="1"/>
          <p:nvPr/>
        </p:nvSpPr>
        <p:spPr>
          <a:xfrm>
            <a:off x="9558248" y="5519580"/>
            <a:ext cx="2302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Abb. mit freundlicher Genehmigung der Uni Rostock, Stabstelle Diversity (2018)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FE07D57-CDD5-4685-ADE6-1786AABA2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2062137"/>
            <a:ext cx="1848966" cy="1848966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A369630D-D098-4189-B6E1-5DDFBEE2AC7B}"/>
              </a:ext>
            </a:extLst>
          </p:cNvPr>
          <p:cNvSpPr txBox="1"/>
          <p:nvPr/>
        </p:nvSpPr>
        <p:spPr>
          <a:xfrm>
            <a:off x="9558248" y="4115755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8"/>
              </a:rPr>
              <a:t>https://go.uos.de/BF2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537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1" grpId="0"/>
      <p:bldP spid="1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80404919" name="Grafik 63393090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967538" y="1279728"/>
            <a:ext cx="4256951" cy="893064"/>
          </a:xfrm>
          <a:prstGeom prst="rect">
            <a:avLst/>
          </a:prstGeom>
        </p:spPr>
      </p:pic>
      <p:sp>
        <p:nvSpPr>
          <p:cNvPr id="608305268" name=" 8452454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873435" y="3371211"/>
            <a:ext cx="201802" cy="365793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dirty="0"/>
          </a:p>
        </p:txBody>
      </p:sp>
      <p:sp>
        <p:nvSpPr>
          <p:cNvPr id="1148519636" name=" 161406459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5763433" y="3371211"/>
            <a:ext cx="254952" cy="365793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dirty="0"/>
          </a:p>
        </p:txBody>
      </p:sp>
      <p:sp>
        <p:nvSpPr>
          <p:cNvPr id="209000766" name=" 183738397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6145805" y="3291840"/>
            <a:ext cx="254952" cy="365793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9CF8D9D-206D-4796-B3F1-4AE77938AA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2543204"/>
            <a:ext cx="9144396" cy="2387599"/>
          </a:xfrm>
        </p:spPr>
        <p:txBody>
          <a:bodyPr/>
          <a:lstStyle/>
          <a:p>
            <a:r>
              <a:rPr lang="de-DE" sz="3500" b="0" dirty="0"/>
              <a:t>Praxistipps</a:t>
            </a:r>
            <a:br>
              <a:rPr lang="de-DE" sz="3500" b="0" dirty="0"/>
            </a:br>
            <a:r>
              <a:rPr lang="de-DE" sz="3500" b="0" dirty="0"/>
              <a:t>Lehrmaterialien mit digitalen Tools barrierefreier gestalten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98A985E-FF2E-4271-B3ED-3F6712ED2FDB}"/>
              </a:ext>
            </a:extLst>
          </p:cNvPr>
          <p:cNvSpPr txBox="1"/>
          <p:nvPr/>
        </p:nvSpPr>
        <p:spPr>
          <a:xfrm>
            <a:off x="3143672" y="5949280"/>
            <a:ext cx="6109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dirty="0"/>
              <a:t>(Stand: Februar 2024)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3976195" name="Titel 1"/>
          <p:cNvSpPr>
            <a:spLocks noGrp="1"/>
          </p:cNvSpPr>
          <p:nvPr>
            <p:ph type="title"/>
          </p:nvPr>
        </p:nvSpPr>
        <p:spPr bwMode="auto">
          <a:xfrm>
            <a:off x="1320626" y="1545476"/>
            <a:ext cx="10258677" cy="760412"/>
          </a:xfrm>
        </p:spPr>
        <p:txBody>
          <a:bodyPr/>
          <a:lstStyle/>
          <a:p>
            <a:pPr>
              <a:defRPr/>
            </a:pPr>
            <a:r>
              <a:rPr lang="de-DE" dirty="0"/>
              <a:t>Tools für digitale Lehr-Lern-Materialien</a:t>
            </a:r>
            <a:endParaRPr dirty="0"/>
          </a:p>
        </p:txBody>
      </p:sp>
      <p:sp>
        <p:nvSpPr>
          <p:cNvPr id="1544331970" name="Inhaltsplatzhalter 2"/>
          <p:cNvSpPr>
            <a:spLocks noGrp="1"/>
          </p:cNvSpPr>
          <p:nvPr>
            <p:ph idx="1"/>
          </p:nvPr>
        </p:nvSpPr>
        <p:spPr bwMode="auto">
          <a:xfrm>
            <a:off x="1625600" y="2305888"/>
            <a:ext cx="9953703" cy="3275010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dirty="0"/>
              <a:t>Office-Programme</a:t>
            </a:r>
          </a:p>
          <a:p>
            <a:pPr marL="742910" lvl="1" indent="-342900">
              <a:buFont typeface="Arial" panose="020B0604020202020204" pitchFamily="34" charset="0"/>
              <a:buChar char="•"/>
              <a:defRPr/>
            </a:pPr>
            <a:r>
              <a:rPr lang="de-DE" sz="2400" dirty="0"/>
              <a:t>Fokus Präsentationsfolien</a:t>
            </a:r>
          </a:p>
          <a:p>
            <a:pPr marL="742910" lvl="1" indent="-342900">
              <a:buFont typeface="Arial" panose="020B0604020202020204" pitchFamily="34" charset="0"/>
              <a:buChar char="•"/>
              <a:defRPr/>
            </a:pPr>
            <a:r>
              <a:rPr lang="de-DE" sz="2400" dirty="0"/>
              <a:t>Fokus Alternativtexte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5542129" name="Titel 1"/>
          <p:cNvSpPr>
            <a:spLocks noGrp="1"/>
          </p:cNvSpPr>
          <p:nvPr>
            <p:ph type="title"/>
          </p:nvPr>
        </p:nvSpPr>
        <p:spPr bwMode="auto">
          <a:xfrm>
            <a:off x="1320626" y="796380"/>
            <a:ext cx="10258677" cy="760412"/>
          </a:xfrm>
        </p:spPr>
        <p:txBody>
          <a:bodyPr/>
          <a:lstStyle/>
          <a:p>
            <a:pPr>
              <a:defRPr/>
            </a:pPr>
            <a:r>
              <a:rPr lang="de-DE" dirty="0"/>
              <a:t>Barrierefreiere digitale Textd</a:t>
            </a:r>
            <a:r>
              <a:rPr dirty="0" err="1"/>
              <a:t>okumente</a:t>
            </a:r>
            <a:r>
              <a:rPr lang="de-DE" dirty="0"/>
              <a:t> </a:t>
            </a:r>
            <a:br>
              <a:rPr lang="de-DE" dirty="0"/>
            </a:br>
            <a:br>
              <a:rPr lang="de-DE" sz="3200" dirty="0">
                <a:latin typeface="ARial"/>
                <a:ea typeface="ARial"/>
                <a:cs typeface="ARial"/>
              </a:rPr>
            </a:br>
            <a:endParaRPr dirty="0"/>
          </a:p>
        </p:txBody>
      </p:sp>
      <p:sp>
        <p:nvSpPr>
          <p:cNvPr id="1474765050" name="Inhaltsplatzhalter 2"/>
          <p:cNvSpPr>
            <a:spLocks noGrp="1"/>
          </p:cNvSpPr>
          <p:nvPr>
            <p:ph idx="1"/>
          </p:nvPr>
        </p:nvSpPr>
        <p:spPr bwMode="auto">
          <a:xfrm>
            <a:off x="1320626" y="1556792"/>
            <a:ext cx="10718888" cy="3275011"/>
          </a:xfrm>
          <a:prstGeom prst="rect">
            <a:avLst/>
          </a:prstGeom>
        </p:spPr>
        <p:txBody>
          <a:bodyPr/>
          <a:lstStyle/>
          <a:p>
            <a:pPr marL="360978" indent="-360978">
              <a:spcBef>
                <a:spcPts val="0"/>
              </a:spcBef>
              <a:buFont typeface="Arial"/>
              <a:buChar char="•"/>
              <a:defRPr/>
            </a:pPr>
            <a:r>
              <a:rPr lang="de-DE" sz="2500" dirty="0">
                <a:latin typeface="ARial"/>
                <a:ea typeface="ARial"/>
                <a:cs typeface="ARial"/>
              </a:rPr>
              <a:t>Formatvorlagen nutzen </a:t>
            </a:r>
          </a:p>
          <a:p>
            <a:pPr marL="760988" lvl="1" indent="-360978">
              <a:spcBef>
                <a:spcPts val="0"/>
              </a:spcBef>
              <a:buFont typeface="Arial"/>
              <a:buChar char="•"/>
              <a:defRPr/>
            </a:pPr>
            <a:r>
              <a:rPr lang="de-DE" sz="2100" dirty="0">
                <a:latin typeface="ARial"/>
                <a:ea typeface="ARial"/>
                <a:cs typeface="ARial"/>
              </a:rPr>
              <a:t>Inhaltsverzeichnisse,</a:t>
            </a:r>
            <a:r>
              <a:rPr lang="de-DE" sz="2400" dirty="0">
                <a:latin typeface="ARial"/>
                <a:ea typeface="ARial"/>
                <a:cs typeface="ARial"/>
              </a:rPr>
              <a:t> </a:t>
            </a:r>
            <a:r>
              <a:rPr lang="de-DE" sz="2100" dirty="0">
                <a:latin typeface="ARial"/>
                <a:ea typeface="ARial"/>
                <a:cs typeface="ARial"/>
              </a:rPr>
              <a:t>Abbildungsverzeichnisse, Überschriften, Absätze</a:t>
            </a:r>
          </a:p>
          <a:p>
            <a:pPr marL="760988" lvl="1" indent="-360978">
              <a:spcBef>
                <a:spcPts val="0"/>
              </a:spcBef>
              <a:buFont typeface="Arial"/>
              <a:buChar char="•"/>
              <a:defRPr/>
            </a:pPr>
            <a:r>
              <a:rPr lang="de-DE" sz="2100" dirty="0">
                <a:latin typeface="ARial"/>
                <a:cs typeface="ARial"/>
              </a:rPr>
              <a:t>Automatische Silbentrennung ausschalten</a:t>
            </a:r>
          </a:p>
          <a:p>
            <a:pPr marL="360978" indent="-360978">
              <a:spcBef>
                <a:spcPts val="0"/>
              </a:spcBef>
              <a:buFont typeface="Arial"/>
              <a:buChar char="•"/>
              <a:defRPr/>
            </a:pPr>
            <a:r>
              <a:rPr lang="de-DE" sz="2500" dirty="0">
                <a:latin typeface="ARial"/>
                <a:ea typeface="ARial"/>
                <a:cs typeface="ARial"/>
              </a:rPr>
              <a:t>Keine wichtige Information in Kopf- und Fußzeilen </a:t>
            </a:r>
            <a:endParaRPr lang="de-DE" sz="2100" dirty="0">
              <a:latin typeface="ARial"/>
              <a:ea typeface="ARial"/>
              <a:cs typeface="ARial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500" dirty="0">
                <a:latin typeface="ARial"/>
                <a:ea typeface="ARial"/>
                <a:cs typeface="ARial"/>
              </a:rPr>
              <a:t>Serifenlose Schrift &amp; hohe Kontraste</a:t>
            </a:r>
          </a:p>
          <a:p>
            <a:pPr marL="360978" marR="0" indent="-360978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de-DE" sz="2500" dirty="0">
                <a:latin typeface="ARial"/>
                <a:ea typeface="ARial"/>
                <a:cs typeface="ARial"/>
              </a:rPr>
              <a:t>Zeilenabstand 1,25 / 1,5  &amp; linksbündiger Flattersatz</a:t>
            </a:r>
            <a:endParaRPr sz="2500" dirty="0">
              <a:latin typeface="ARial"/>
              <a:ea typeface="ARial"/>
              <a:cs typeface="ARial"/>
            </a:endParaRPr>
          </a:p>
          <a:p>
            <a:pPr marL="360978" indent="-360978">
              <a:spcBef>
                <a:spcPts val="0"/>
              </a:spcBef>
              <a:buFont typeface="Arial"/>
              <a:buChar char="•"/>
              <a:defRPr/>
            </a:pPr>
            <a:r>
              <a:rPr lang="de-DE" sz="2500" dirty="0">
                <a:latin typeface="ARial"/>
                <a:cs typeface="ARial"/>
              </a:rPr>
              <a:t>Formeln als Bilder einfügen, </a:t>
            </a:r>
            <a:r>
              <a:rPr lang="de-DE" sz="2500" dirty="0">
                <a:latin typeface="ARial"/>
                <a:ea typeface="ARial"/>
                <a:cs typeface="ARial"/>
              </a:rPr>
              <a:t>Alternativtexte und Titel für Bilder</a:t>
            </a:r>
          </a:p>
          <a:p>
            <a:pPr marL="360978" marR="0" indent="-360978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sz="2500" dirty="0" err="1">
                <a:latin typeface="ARial"/>
                <a:ea typeface="ARial"/>
                <a:cs typeface="ARial"/>
              </a:rPr>
              <a:t>Einfache</a:t>
            </a:r>
            <a:r>
              <a:rPr sz="2500" dirty="0">
                <a:latin typeface="ARial"/>
                <a:ea typeface="ARial"/>
                <a:cs typeface="ARial"/>
              </a:rPr>
              <a:t> </a:t>
            </a:r>
            <a:r>
              <a:rPr sz="2500" dirty="0" err="1">
                <a:latin typeface="ARial"/>
                <a:ea typeface="ARial"/>
                <a:cs typeface="ARial"/>
              </a:rPr>
              <a:t>Tabellenformate</a:t>
            </a:r>
            <a:endParaRPr lang="de-DE" sz="2500" dirty="0">
              <a:latin typeface="ARial"/>
              <a:ea typeface="ARial"/>
              <a:cs typeface="ARial"/>
            </a:endParaRPr>
          </a:p>
          <a:p>
            <a:pPr marL="760988" lvl="1" indent="-360978">
              <a:spcBef>
                <a:spcPts val="0"/>
              </a:spcBef>
              <a:buFont typeface="Arial"/>
              <a:buChar char="•"/>
              <a:defRPr/>
            </a:pPr>
            <a:r>
              <a:rPr lang="de-DE" dirty="0">
                <a:latin typeface="ARial"/>
                <a:cs typeface="ARial"/>
              </a:rPr>
              <a:t>Keine Layoutfunktion</a:t>
            </a:r>
          </a:p>
          <a:p>
            <a:pPr marL="760988" lvl="1" indent="-360978">
              <a:spcBef>
                <a:spcPts val="0"/>
              </a:spcBef>
              <a:buFont typeface="Arial"/>
              <a:buChar char="•"/>
              <a:defRPr/>
            </a:pPr>
            <a:r>
              <a:rPr lang="de-DE" dirty="0">
                <a:latin typeface="ARial"/>
                <a:cs typeface="ARial"/>
              </a:rPr>
              <a:t>Komplexe Tabellen in einfachere unterteilen oder Alternativtexte schreiben</a:t>
            </a:r>
            <a:endParaRPr dirty="0"/>
          </a:p>
          <a:p>
            <a:pPr marL="360978" marR="0" indent="-360978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de-DE" sz="2500" dirty="0">
                <a:latin typeface="ARial"/>
                <a:cs typeface="ARial"/>
              </a:rPr>
              <a:t>Inhaltsbeschreibende Links</a:t>
            </a:r>
          </a:p>
          <a:p>
            <a:pPr marL="360978" marR="0" indent="-360978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de-DE" sz="2500" dirty="0">
                <a:latin typeface="ARial"/>
                <a:cs typeface="ARial"/>
              </a:rPr>
              <a:t>Dokumenteigenschaften 				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45B8BB5-B6B6-40EF-90A0-59C15A30E7C6}"/>
              </a:ext>
            </a:extLst>
          </p:cNvPr>
          <p:cNvSpPr txBox="1"/>
          <p:nvPr/>
        </p:nvSpPr>
        <p:spPr>
          <a:xfrm>
            <a:off x="5677907" y="6484436"/>
            <a:ext cx="6481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0" dirty="0">
                <a:latin typeface="ARial"/>
                <a:ea typeface="ARial"/>
                <a:cs typeface="ARial"/>
              </a:rPr>
              <a:t> (Sohn, 2018; Technische Uni Dresden, 2020a;  Ballon, 2022)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642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65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65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65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65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65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65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65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650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650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650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650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650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765050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31221991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Links</a:t>
            </a:r>
            <a:endParaRPr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1157954-17C4-4014-8E6B-100597E06A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Nicht geeignet</a:t>
            </a:r>
          </a:p>
          <a:p>
            <a:endParaRPr lang="de-DE" dirty="0"/>
          </a:p>
        </p:txBody>
      </p:sp>
      <p:sp>
        <p:nvSpPr>
          <p:cNvPr id="1527603224" name="Inhaltsplatzhalter 2"/>
          <p:cNvSpPr>
            <a:spLocks noGrp="1"/>
          </p:cNvSpPr>
          <p:nvPr>
            <p:ph sz="half" idx="2"/>
          </p:nvPr>
        </p:nvSpPr>
        <p:spPr bwMode="auto">
          <a:xfrm>
            <a:off x="839678" y="2505073"/>
            <a:ext cx="4968290" cy="3684587"/>
          </a:xfrm>
          <a:prstGeom prst="rect">
            <a:avLst/>
          </a:prstGeom>
        </p:spPr>
        <p:txBody>
          <a:bodyPr numCol="1" spcCol="216000"/>
          <a:lstStyle/>
          <a:p>
            <a:pPr marL="349965" indent="-349965">
              <a:buFont typeface="Arial"/>
              <a:buChar char="•"/>
              <a:defRPr/>
            </a:pPr>
            <a:r>
              <a:rPr dirty="0"/>
              <a:t>URLs: </a:t>
            </a:r>
            <a:endParaRPr lang="de-DE" dirty="0"/>
          </a:p>
          <a:p>
            <a:pPr marL="749975" lvl="1" indent="-349965">
              <a:buFont typeface="Arial"/>
              <a:buChar char="•"/>
              <a:defRPr/>
            </a:pPr>
            <a:r>
              <a:rPr lang="de-DE" dirty="0">
                <a:hlinkClick r:id="rId3"/>
              </a:rPr>
              <a:t>https://www.theguardian.com/environment/2024/feb/17/february-on-course-to-break-unprecedented-number-of-heat-records</a:t>
            </a:r>
            <a:endParaRPr lang="de-DE" dirty="0"/>
          </a:p>
          <a:p>
            <a:pPr marL="349965" indent="-349965">
              <a:buFont typeface="Arial"/>
              <a:buChar char="•"/>
              <a:defRPr/>
            </a:pPr>
            <a:r>
              <a:rPr lang="de-DE" dirty="0"/>
              <a:t>Beschreibende Links ohne Inhaltsnennung:</a:t>
            </a:r>
          </a:p>
          <a:p>
            <a:pPr marL="749975" lvl="1" indent="-349965">
              <a:buFont typeface="Arial"/>
              <a:buChar char="•"/>
              <a:defRPr/>
            </a:pPr>
            <a:r>
              <a:rPr u="sng" dirty="0" err="1">
                <a:solidFill>
                  <a:schemeClr val="accent6">
                    <a:lumMod val="75000"/>
                  </a:schemeClr>
                </a:solidFill>
              </a:rPr>
              <a:t>Hier</a:t>
            </a:r>
            <a:r>
              <a:rPr u="sng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u="sng" dirty="0" err="1">
                <a:solidFill>
                  <a:schemeClr val="accent6">
                    <a:lumMod val="75000"/>
                  </a:schemeClr>
                </a:solidFill>
              </a:rPr>
              <a:t>weitere</a:t>
            </a:r>
            <a:r>
              <a:rPr u="sng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u="sng" dirty="0" err="1">
                <a:solidFill>
                  <a:schemeClr val="accent6">
                    <a:lumMod val="75000"/>
                  </a:schemeClr>
                </a:solidFill>
              </a:rPr>
              <a:t>Informationen</a:t>
            </a:r>
            <a:endParaRPr u="sng" dirty="0">
              <a:solidFill>
                <a:schemeClr val="accent6">
                  <a:lumMod val="75000"/>
                </a:schemeClr>
              </a:solidFill>
            </a:endParaRPr>
          </a:p>
          <a:p>
            <a:pPr marL="349965" indent="-349965">
              <a:buFont typeface="Arial"/>
              <a:buChar char="•"/>
              <a:defRPr/>
            </a:pPr>
            <a:endParaRPr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4A11867-8362-4D68-8993-84E7431581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35932" y="1681162"/>
            <a:ext cx="5182511" cy="823911"/>
          </a:xfrm>
        </p:spPr>
        <p:txBody>
          <a:bodyPr/>
          <a:lstStyle/>
          <a:p>
            <a:r>
              <a:rPr lang="de-DE" sz="2400" i="0" u="none" strike="noStrike" cap="none" spc="0" dirty="0">
                <a:solidFill>
                  <a:schemeClr val="tx1"/>
                </a:solidFill>
                <a:latin typeface="Arial"/>
                <a:ea typeface="Noto Sans CJK SC Regular"/>
                <a:cs typeface="Noto Sans CJK SC Regular"/>
              </a:rPr>
              <a:t>Gut geeignet</a:t>
            </a:r>
          </a:p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2B1B03D-4590-48C4-B84C-61DF8D57A8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35932" y="2505073"/>
            <a:ext cx="4819562" cy="3684587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schemeClr val="tx1"/>
                </a:solidFill>
                <a:latin typeface="Arial"/>
              </a:rPr>
              <a:t>Inhaltsbeschreibende Links:</a:t>
            </a:r>
            <a:endParaRPr lang="de-DE" sz="2400" u="none" dirty="0">
              <a:solidFill>
                <a:schemeClr val="tx1"/>
              </a:solidFill>
            </a:endParaRPr>
          </a:p>
          <a:p>
            <a:pPr marL="749975" lvl="1" indent="-349965">
              <a:buFont typeface="Arial"/>
              <a:buChar char="•"/>
              <a:defRPr/>
            </a:pPr>
            <a:r>
              <a:rPr lang="de-DE" b="0" i="0" u="sng" strike="noStrike" cap="none" spc="0" dirty="0">
                <a:solidFill>
                  <a:schemeClr val="tx1"/>
                </a:solidFill>
                <a:latin typeface="Arial"/>
                <a:ea typeface="Noto Sans CJK SC Regular"/>
                <a:cs typeface="Noto Sans CJK SC Regular"/>
                <a:hlinkClick r:id="rId4" tooltip="https://www.uni-osnabrueck.de/studieninteressierte/erste-orientierung/studieren-mit-behinderung-und-chronischer-erkrankung/"/>
              </a:rPr>
              <a:t>UOS-Seite zu Nachteilsausgleichen im Studium</a:t>
            </a:r>
            <a:endParaRPr lang="de-DE" dirty="0"/>
          </a:p>
          <a:p>
            <a:pPr marL="749975" lvl="1" indent="-349965">
              <a:buFont typeface="Arial"/>
              <a:buChar char="•"/>
              <a:defRPr/>
            </a:pPr>
            <a:r>
              <a:rPr lang="de-DE" dirty="0">
                <a:hlinkClick r:id="rId3"/>
              </a:rPr>
              <a:t>Online-Artikel zu Globaler Erwärmung im Februar 2024 auf Guardian.com</a:t>
            </a:r>
            <a:endParaRPr lang="de-DE" dirty="0"/>
          </a:p>
          <a:p>
            <a:pPr marL="349965" indent="-349965">
              <a:buFont typeface="Arial"/>
              <a:buChar char="•"/>
              <a:defRPr/>
            </a:pPr>
            <a:r>
              <a:rPr lang="de-DE" dirty="0"/>
              <a:t>Verlinkte Bilder: Linkziel im Alternativtext nennen</a:t>
            </a:r>
          </a:p>
          <a:p>
            <a:pPr marL="749975" lvl="1" indent="-349965">
              <a:buFont typeface="Arial"/>
              <a:buChar char="•"/>
              <a:defRPr/>
            </a:pPr>
            <a:r>
              <a:rPr lang="de-DE" dirty="0"/>
              <a:t>Logo der Uni Osnabrück - Zur Startseite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337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603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603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603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603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527603224" grpId="0" build="p"/>
      <p:bldP spid="3" grpId="0" build="p"/>
      <p:bldP spid="4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8E21DB-90A9-46B6-910F-1D7694F84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Fokus barrierefreiere Präsentationen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5D8E85-EDCD-4A13-9CC3-890A258FD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Microsoft PowerPoint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Weniger Formatvorlagen als in Word</a:t>
            </a:r>
          </a:p>
          <a:p>
            <a:pPr marL="742910" lvl="1" indent="-342900">
              <a:buFont typeface="Arial" panose="020B0604020202020204" pitchFamily="34" charset="0"/>
              <a:buChar char="•"/>
            </a:pPr>
            <a:r>
              <a:rPr lang="de-DE" dirty="0"/>
              <a:t>Kein Inhaltsverzeichnis</a:t>
            </a:r>
          </a:p>
        </p:txBody>
      </p:sp>
    </p:spTree>
    <p:extLst>
      <p:ext uri="{BB962C8B-B14F-4D97-AF65-F5344CB8AC3E}">
        <p14:creationId xmlns:p14="http://schemas.microsoft.com/office/powerpoint/2010/main" val="4490095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37EEFC-15FE-4DDA-981D-16B2A6394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626" y="-1323528"/>
            <a:ext cx="10258677" cy="760412"/>
          </a:xfrm>
        </p:spPr>
        <p:txBody>
          <a:bodyPr/>
          <a:lstStyle/>
          <a:p>
            <a:r>
              <a:rPr lang="de-DE" dirty="0"/>
              <a:t>Tipps für barrierefreiere Präsentationsfolien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9553225-A1A7-41BB-9A55-9C0A38A48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3112" y="1230949"/>
            <a:ext cx="9953704" cy="327501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Je schlichter und animationsärmer umso zugänglicher</a:t>
            </a:r>
          </a:p>
          <a:p>
            <a:pPr marL="0" indent="0"/>
            <a:endParaRPr lang="de-DE" dirty="0"/>
          </a:p>
          <a:p>
            <a:pPr marL="0" indent="0"/>
            <a:r>
              <a:rPr lang="de-DE" dirty="0"/>
              <a:t>Speziell für Screenreader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Formatvorlagen nutzen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Nicht genutzte Felder aus Formatvorlagen löschen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Alternativtexte für Bilder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Individuell eingefügte Elemente</a:t>
            </a:r>
          </a:p>
          <a:p>
            <a:pPr marL="742910" lvl="1" indent="-342900">
              <a:buFont typeface="Arial" panose="020B0604020202020204" pitchFamily="34" charset="0"/>
              <a:buChar char="•"/>
            </a:pPr>
            <a:r>
              <a:rPr lang="de-DE" dirty="0"/>
              <a:t>Gruppierung nutzen</a:t>
            </a:r>
          </a:p>
          <a:p>
            <a:pPr marL="742910" lvl="1" indent="-342900">
              <a:buFont typeface="Arial" panose="020B0604020202020204" pitchFamily="34" charset="0"/>
              <a:buChar char="•"/>
            </a:pPr>
            <a:r>
              <a:rPr lang="de-DE" dirty="0"/>
              <a:t>Lesereihenfolge checken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Jede Folie benötigt einen eindeutigen Titel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 algn="r"/>
            <a:r>
              <a:rPr lang="de-DE" sz="1400" dirty="0">
                <a:latin typeface="+mj-lt"/>
                <a:ea typeface="ARial"/>
                <a:cs typeface="ARial"/>
              </a:rPr>
              <a:t>(Quellen: Sohn, 2018; Technische Uni Dresden, 2020b; Ballon, 2022)</a:t>
            </a:r>
            <a:endParaRPr lang="de-DE" sz="1400" dirty="0">
              <a:latin typeface="+mj-lt"/>
            </a:endParaRPr>
          </a:p>
          <a:p>
            <a:pPr marL="0" indent="0"/>
            <a:endParaRPr lang="de-DE" dirty="0"/>
          </a:p>
        </p:txBody>
      </p:sp>
      <p:sp>
        <p:nvSpPr>
          <p:cNvPr id="8" name="Legende: mit Pfeil nach unten 7" descr="eingefügte Grafik mit einem Kasten, an dem ein Pfeil nach unten zeigt, in dem Kasten steht &quot;Input&quot;">
            <a:extLst>
              <a:ext uri="{FF2B5EF4-FFF2-40B4-BE49-F238E27FC236}">
                <a16:creationId xmlns:a16="http://schemas.microsoft.com/office/drawing/2014/main" id="{12F10AE7-A9D2-4203-ABC5-5F967627EEF9}"/>
              </a:ext>
            </a:extLst>
          </p:cNvPr>
          <p:cNvSpPr/>
          <p:nvPr/>
        </p:nvSpPr>
        <p:spPr bwMode="auto">
          <a:xfrm>
            <a:off x="6539488" y="3986431"/>
            <a:ext cx="1224136" cy="644913"/>
          </a:xfrm>
          <a:prstGeom prst="downArrowCallou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r>
              <a:rPr lang="de-DE" dirty="0"/>
              <a:t>Input</a:t>
            </a:r>
          </a:p>
        </p:txBody>
      </p:sp>
      <p:sp>
        <p:nvSpPr>
          <p:cNvPr id="9" name="Rechteck 8" descr="Eine individuell eingefügte Grafik: ein Kasten mit dem Text &quot;Output&quot;, der Kasten befindet sich direkt unter dem vorhergehenden Grafikelement mit der Box &quot;Input&quot;, deren Pfeil  auf die Output-Box zeigt">
            <a:extLst>
              <a:ext uri="{FF2B5EF4-FFF2-40B4-BE49-F238E27FC236}">
                <a16:creationId xmlns:a16="http://schemas.microsoft.com/office/drawing/2014/main" id="{9BAF366C-A22F-4910-A9FA-9D4C7C146BCD}"/>
              </a:ext>
            </a:extLst>
          </p:cNvPr>
          <p:cNvSpPr/>
          <p:nvPr/>
        </p:nvSpPr>
        <p:spPr bwMode="auto">
          <a:xfrm>
            <a:off x="6539488" y="4631344"/>
            <a:ext cx="1224136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r>
              <a:rPr lang="de-DE" dirty="0"/>
              <a:t>Output</a:t>
            </a:r>
          </a:p>
        </p:txBody>
      </p:sp>
      <p:pic>
        <p:nvPicPr>
          <p:cNvPr id="12" name="Grafik 11" descr="Screenshot einer PowerPointfolie mit einem Titelfeld mit dem Text &quot;Titel hinzufügen&quot; im oberen Drittel der Folie und einem Textfeld mit dem Text &quot;Text hinzufügen im darunter liegenden Bereich der Folie.">
            <a:extLst>
              <a:ext uri="{FF2B5EF4-FFF2-40B4-BE49-F238E27FC236}">
                <a16:creationId xmlns:a16="http://schemas.microsoft.com/office/drawing/2014/main" id="{552E9C71-74FD-480B-A347-3BD741E1C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2304" y="2049702"/>
            <a:ext cx="3244116" cy="163750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9246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9820951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Barrierefreiheit</a:t>
            </a:r>
            <a:endParaRPr dirty="0"/>
          </a:p>
        </p:txBody>
      </p:sp>
      <p:sp>
        <p:nvSpPr>
          <p:cNvPr id="1488230314" name="Inhaltsplatzhalter 2"/>
          <p:cNvSpPr>
            <a:spLocks noGrp="1"/>
          </p:cNvSpPr>
          <p:nvPr>
            <p:ph idx="1"/>
          </p:nvPr>
        </p:nvSpPr>
        <p:spPr bwMode="auto">
          <a:xfrm>
            <a:off x="1625598" y="2666998"/>
            <a:ext cx="9953703" cy="32750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z="2500" dirty="0">
                <a:solidFill>
                  <a:srgbClr val="17191C"/>
                </a:solidFill>
                <a:latin typeface="ARial"/>
                <a:ea typeface="ARial"/>
                <a:cs typeface="ARial"/>
              </a:rPr>
              <a:t>b</a:t>
            </a:r>
            <a:r>
              <a:rPr sz="2500" dirty="0" err="1">
                <a:solidFill>
                  <a:srgbClr val="17191C"/>
                </a:solidFill>
                <a:latin typeface="ARial"/>
                <a:ea typeface="ARial"/>
                <a:cs typeface="ARial"/>
              </a:rPr>
              <a:t>arrierefrei</a:t>
            </a:r>
            <a:r>
              <a:rPr sz="2500" dirty="0">
                <a:solidFill>
                  <a:srgbClr val="17191C"/>
                </a:solidFill>
                <a:latin typeface="ARial"/>
                <a:ea typeface="ARial"/>
                <a:cs typeface="ARial"/>
              </a:rPr>
              <a:t> = </a:t>
            </a:r>
            <a:r>
              <a:rPr sz="2500" dirty="0" err="1">
                <a:solidFill>
                  <a:srgbClr val="17191C"/>
                </a:solidFill>
                <a:latin typeface="ARial"/>
                <a:ea typeface="ARial"/>
                <a:cs typeface="ARial"/>
              </a:rPr>
              <a:t>ohne</a:t>
            </a:r>
            <a:r>
              <a:rPr sz="2500" dirty="0">
                <a:solidFill>
                  <a:srgbClr val="17191C"/>
                </a:solidFill>
                <a:latin typeface="ARial"/>
                <a:ea typeface="ARial"/>
                <a:cs typeface="ARial"/>
              </a:rPr>
              <a:t> </a:t>
            </a:r>
            <a:r>
              <a:rPr sz="2500" dirty="0" err="1">
                <a:solidFill>
                  <a:srgbClr val="17191C"/>
                </a:solidFill>
                <a:latin typeface="ARial"/>
                <a:ea typeface="ARial"/>
                <a:cs typeface="ARial"/>
              </a:rPr>
              <a:t>fremde</a:t>
            </a:r>
            <a:r>
              <a:rPr sz="2500" dirty="0">
                <a:solidFill>
                  <a:srgbClr val="17191C"/>
                </a:solidFill>
                <a:latin typeface="ARial"/>
                <a:ea typeface="ARial"/>
                <a:cs typeface="ARial"/>
              </a:rPr>
              <a:t> </a:t>
            </a:r>
            <a:r>
              <a:rPr sz="2500" dirty="0" err="1">
                <a:solidFill>
                  <a:srgbClr val="17191C"/>
                </a:solidFill>
                <a:latin typeface="ARial"/>
                <a:ea typeface="ARial"/>
                <a:cs typeface="ARial"/>
              </a:rPr>
              <a:t>Hilfe</a:t>
            </a:r>
            <a:r>
              <a:rPr sz="2500" dirty="0">
                <a:solidFill>
                  <a:srgbClr val="17191C"/>
                </a:solidFill>
                <a:latin typeface="ARial"/>
                <a:ea typeface="ARial"/>
                <a:cs typeface="ARial"/>
              </a:rPr>
              <a:t> </a:t>
            </a:r>
            <a:r>
              <a:rPr sz="2500" dirty="0" err="1">
                <a:solidFill>
                  <a:srgbClr val="17191C"/>
                </a:solidFill>
                <a:latin typeface="ARial"/>
                <a:ea typeface="ARial"/>
                <a:cs typeface="ARial"/>
              </a:rPr>
              <a:t>zugänglich</a:t>
            </a:r>
            <a:r>
              <a:rPr sz="2500" dirty="0">
                <a:solidFill>
                  <a:srgbClr val="17191C"/>
                </a:solidFill>
                <a:latin typeface="ARial"/>
                <a:ea typeface="ARial"/>
                <a:cs typeface="ARial"/>
              </a:rPr>
              <a:t> / </a:t>
            </a:r>
            <a:r>
              <a:rPr sz="2500" dirty="0" err="1">
                <a:solidFill>
                  <a:srgbClr val="17191C"/>
                </a:solidFill>
                <a:latin typeface="ARial"/>
                <a:ea typeface="ARial"/>
                <a:cs typeface="ARial"/>
              </a:rPr>
              <a:t>nutzbar</a:t>
            </a:r>
            <a:endParaRPr sz="2500" b="0" i="0" u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360978" indent="-360978">
              <a:buFont typeface="Arial"/>
              <a:buChar char="•"/>
              <a:defRPr/>
            </a:pPr>
            <a:r>
              <a:rPr lang="de-DE" sz="25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barrierefreier</a:t>
            </a:r>
            <a:endParaRPr sz="2500" b="0" i="0" u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360978" indent="-360978">
              <a:buFont typeface="Arial"/>
              <a:buChar char="•"/>
              <a:defRPr/>
            </a:pPr>
            <a:r>
              <a:rPr lang="de-DE" sz="25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barrierearm </a:t>
            </a:r>
            <a:endParaRPr sz="2500" b="0" i="0" u="none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defRPr/>
            </a:pPr>
            <a:endParaRPr sz="2500" dirty="0">
              <a:latin typeface="ARial"/>
              <a:cs typeface="ARial"/>
            </a:endParaRPr>
          </a:p>
          <a:p>
            <a:pPr>
              <a:defRPr/>
            </a:pPr>
            <a:endParaRPr sz="2500" dirty="0">
              <a:latin typeface="ARial"/>
              <a:cs typeface="ARial"/>
            </a:endParaRPr>
          </a:p>
          <a:p>
            <a:pPr>
              <a:defRPr/>
            </a:pPr>
            <a:endParaRPr sz="2500" dirty="0">
              <a:latin typeface="ARial"/>
              <a:cs typeface="ARial"/>
            </a:endParaRPr>
          </a:p>
          <a:p>
            <a:pPr>
              <a:defRPr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8230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8230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8230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8230314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1529E4-FE10-49BC-A954-6B1292A80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731" y="692696"/>
            <a:ext cx="10258677" cy="760412"/>
          </a:xfrm>
        </p:spPr>
        <p:txBody>
          <a:bodyPr/>
          <a:lstStyle/>
          <a:p>
            <a:r>
              <a:rPr lang="de-DE" dirty="0"/>
              <a:t>Folientitel unsichtbar machen</a:t>
            </a:r>
          </a:p>
        </p:txBody>
      </p:sp>
      <p:pic>
        <p:nvPicPr>
          <p:cNvPr id="4" name="Grafik 3" descr="Screenshot einer PowerPoint-Arbeitsfläche au der das Titelfeld außerhalb der Präsentationsfolie verschoben ist.">
            <a:extLst>
              <a:ext uri="{FF2B5EF4-FFF2-40B4-BE49-F238E27FC236}">
                <a16:creationId xmlns:a16="http://schemas.microsoft.com/office/drawing/2014/main" id="{8EE3D7DD-3CC3-41A5-B6AC-F57DEDE6E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625" y="1340768"/>
            <a:ext cx="7992888" cy="523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39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A642EA-4537-468D-AE73-6B60B3BD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48" y="577064"/>
            <a:ext cx="10258677" cy="760412"/>
          </a:xfrm>
        </p:spPr>
        <p:txBody>
          <a:bodyPr/>
          <a:lstStyle/>
          <a:p>
            <a:r>
              <a:rPr lang="de-DE" dirty="0"/>
              <a:t>Lesereihenfolge sortieren</a:t>
            </a:r>
          </a:p>
        </p:txBody>
      </p:sp>
      <p:pic>
        <p:nvPicPr>
          <p:cNvPr id="7" name="Grafik 6" descr="Screenshot einer PowerPoint-Arbeitsfläche, rechts ist der Auswahlbereich aktiviert, in dem die Lesereihenfolge für die links stehenden Elemente auf der Folie verändert werden kann.">
            <a:extLst>
              <a:ext uri="{FF2B5EF4-FFF2-40B4-BE49-F238E27FC236}">
                <a16:creationId xmlns:a16="http://schemas.microsoft.com/office/drawing/2014/main" id="{52E9FA2C-3970-4C4A-8D8A-F3AE0E8AB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359" y="1904206"/>
            <a:ext cx="10887312" cy="437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2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BF1BDD-D912-492B-8B81-0290B0960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Alternativtexte für Bilder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A45105-3902-4580-8741-DBD269A2D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Prozedere in PPTX und Word identisch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Rechtsklick Bild – Alternativtext bearbeiten</a:t>
            </a:r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0" indent="0"/>
            <a:r>
              <a:rPr lang="de-DE" sz="1800" dirty="0">
                <a:hlinkClick r:id="rId2"/>
              </a:rPr>
              <a:t>Anleitungen zu ALT-Texten in verschiedenen Microsoft-Office-Versionen</a:t>
            </a:r>
            <a:endParaRPr lang="de-DE" sz="1800" dirty="0"/>
          </a:p>
          <a:p>
            <a:pPr marL="0" indent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203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68B839-EBBC-418E-A768-F98DE6813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095" y="-891480"/>
            <a:ext cx="10258677" cy="760412"/>
          </a:xfrm>
        </p:spPr>
        <p:txBody>
          <a:bodyPr/>
          <a:lstStyle/>
          <a:p>
            <a:r>
              <a:rPr lang="de-DE" dirty="0"/>
              <a:t>Alternativtexte in PPTX (1)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6D9E8E-0871-47BF-8723-343B267D2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Grafik 6" descr="Beispielbild, das auf einer PowerPointfolie eingefügt wurde">
            <a:extLst>
              <a:ext uri="{FF2B5EF4-FFF2-40B4-BE49-F238E27FC236}">
                <a16:creationId xmlns:a16="http://schemas.microsoft.com/office/drawing/2014/main" id="{EBA30FCC-3682-4897-A07B-20FBF11C22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32" t="26020" b="13458"/>
          <a:stretch/>
        </p:blipFill>
        <p:spPr>
          <a:xfrm>
            <a:off x="2154506" y="1412776"/>
            <a:ext cx="8895890" cy="488378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868159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95C28E-0845-46AD-BD1A-F8D6DE43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464" y="-1035496"/>
            <a:ext cx="10258677" cy="760412"/>
          </a:xfrm>
        </p:spPr>
        <p:txBody>
          <a:bodyPr/>
          <a:lstStyle/>
          <a:p>
            <a:r>
              <a:rPr lang="de-DE" dirty="0"/>
              <a:t>Alternativtexte in Word - Menüband</a:t>
            </a:r>
          </a:p>
        </p:txBody>
      </p:sp>
      <p:pic>
        <p:nvPicPr>
          <p:cNvPr id="5" name="Inhaltsplatzhalter 4" descr="Screenshot des Bearbeitungsmenüs, dass durch Rechtsklick auf ein Bild aufgerufen wird. Die Option Alternativtext bearbeiten ist im Menüband grau unterlegt.">
            <a:extLst>
              <a:ext uri="{FF2B5EF4-FFF2-40B4-BE49-F238E27FC236}">
                <a16:creationId xmlns:a16="http://schemas.microsoft.com/office/drawing/2014/main" id="{32103135-EC46-4CAE-858C-551E41E136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21714" y="483023"/>
            <a:ext cx="5148572" cy="6356721"/>
          </a:xfrm>
        </p:spPr>
      </p:pic>
    </p:spTree>
    <p:extLst>
      <p:ext uri="{BB962C8B-B14F-4D97-AF65-F5344CB8AC3E}">
        <p14:creationId xmlns:p14="http://schemas.microsoft.com/office/powerpoint/2010/main" val="41848370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68B839-EBBC-418E-A768-F98DE6813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095" y="-891480"/>
            <a:ext cx="10258677" cy="760412"/>
          </a:xfrm>
        </p:spPr>
        <p:txBody>
          <a:bodyPr/>
          <a:lstStyle/>
          <a:p>
            <a:r>
              <a:rPr lang="de-DE" dirty="0"/>
              <a:t>Alternativtexte in PPTX: Auswahlfelder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6D9E8E-0871-47BF-8723-343B267D2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grpSp>
        <p:nvGrpSpPr>
          <p:cNvPr id="4" name="Gruppieren 3" descr="Screenshot einer PowerPointfolie mit einem Beispielbild, Rechts ist das Dialogfeld Alternativtext geöffnet und die Optionen zur Bildbeschreibung werden mit einem roten Rahmen hervorgehoben.">
            <a:extLst>
              <a:ext uri="{FF2B5EF4-FFF2-40B4-BE49-F238E27FC236}">
                <a16:creationId xmlns:a16="http://schemas.microsoft.com/office/drawing/2014/main" id="{5E824145-D9B0-4DD1-915B-84C3753FBFF4}"/>
              </a:ext>
            </a:extLst>
          </p:cNvPr>
          <p:cNvGrpSpPr/>
          <p:nvPr/>
        </p:nvGrpSpPr>
        <p:grpSpPr>
          <a:xfrm>
            <a:off x="409640" y="1484784"/>
            <a:ext cx="11372720" cy="4721876"/>
            <a:chOff x="409640" y="1515436"/>
            <a:chExt cx="11372720" cy="4721876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E931B916-F73F-4151-A2FA-E8B241BCD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9640" y="1515436"/>
              <a:ext cx="11372720" cy="4721876"/>
            </a:xfrm>
            <a:prstGeom prst="rect">
              <a:avLst/>
            </a:prstGeom>
          </p:spPr>
        </p:pic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1BB2B054-1A99-4A8C-AC0E-D73A33F38EA3}"/>
                </a:ext>
              </a:extLst>
            </p:cNvPr>
            <p:cNvSpPr/>
            <p:nvPr/>
          </p:nvSpPr>
          <p:spPr bwMode="auto">
            <a:xfrm>
              <a:off x="8975720" y="3429000"/>
              <a:ext cx="2806640" cy="2513012"/>
            </a:xfrm>
            <a:prstGeom prst="rect">
              <a:avLst/>
            </a:prstGeom>
            <a:noFill/>
            <a:ln w="603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20080693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68B839-EBBC-418E-A768-F98DE6813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095" y="-891480"/>
            <a:ext cx="10258677" cy="760412"/>
          </a:xfrm>
        </p:spPr>
        <p:txBody>
          <a:bodyPr/>
          <a:lstStyle/>
          <a:p>
            <a:r>
              <a:rPr lang="de-DE" dirty="0"/>
              <a:t>Alternativtexte in PPTX (2)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6D9E8E-0871-47BF-8723-343B267D2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5" descr="Screenshot einer PowerPoint-Titelfolie auf der 2 gelbe Balken als Schmuckgrafiken sind. Einer der Balken ist mit Rechtsklick markiert, das Dialogfeld für die Alternativtexte geöffnet. Die Option dekorativ ist für den Balken markiert.">
            <a:extLst>
              <a:ext uri="{FF2B5EF4-FFF2-40B4-BE49-F238E27FC236}">
                <a16:creationId xmlns:a16="http://schemas.microsoft.com/office/drawing/2014/main" id="{3EAB9B98-6722-4AC9-9454-641A774DB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705" y="1268760"/>
            <a:ext cx="10798598" cy="490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650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68B839-EBBC-418E-A768-F98DE6813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095" y="-891480"/>
            <a:ext cx="10258677" cy="760412"/>
          </a:xfrm>
        </p:spPr>
        <p:txBody>
          <a:bodyPr/>
          <a:lstStyle/>
          <a:p>
            <a:r>
              <a:rPr lang="de-DE" dirty="0"/>
              <a:t>Alternativtexte in PPTX: Beschreibung generieren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6D9E8E-0871-47BF-8723-343B267D2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grpSp>
        <p:nvGrpSpPr>
          <p:cNvPr id="6" name="Gruppieren 5" descr="Screenshot einer PowerPointfolie mit dem Dialogfeld für Alternativtexte. Die Option Beschreibung für mich generieren ist rot umrandet.">
            <a:extLst>
              <a:ext uri="{FF2B5EF4-FFF2-40B4-BE49-F238E27FC236}">
                <a16:creationId xmlns:a16="http://schemas.microsoft.com/office/drawing/2014/main" id="{72B566D4-1444-48FB-8AED-4E763CDC479B}"/>
              </a:ext>
            </a:extLst>
          </p:cNvPr>
          <p:cNvGrpSpPr/>
          <p:nvPr/>
        </p:nvGrpSpPr>
        <p:grpSpPr>
          <a:xfrm>
            <a:off x="409640" y="1412776"/>
            <a:ext cx="11372720" cy="4721876"/>
            <a:chOff x="482248" y="1442472"/>
            <a:chExt cx="11372720" cy="4721876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E931B916-F73F-4151-A2FA-E8B241BCD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2248" y="1442472"/>
              <a:ext cx="11372720" cy="4721876"/>
            </a:xfrm>
            <a:prstGeom prst="rect">
              <a:avLst/>
            </a:prstGeom>
          </p:spPr>
        </p:pic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16BB11C2-F6D0-41AD-9B9F-781336D25382}"/>
                </a:ext>
              </a:extLst>
            </p:cNvPr>
            <p:cNvSpPr/>
            <p:nvPr/>
          </p:nvSpPr>
          <p:spPr bwMode="auto">
            <a:xfrm>
              <a:off x="9048328" y="5013176"/>
              <a:ext cx="2806640" cy="402352"/>
            </a:xfrm>
            <a:prstGeom prst="rect">
              <a:avLst/>
            </a:prstGeom>
            <a:noFill/>
            <a:ln w="603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24367410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800A9C-AE2F-450D-BD10-8CF78E8EA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-1323528"/>
            <a:ext cx="10258677" cy="760412"/>
          </a:xfrm>
        </p:spPr>
        <p:txBody>
          <a:bodyPr/>
          <a:lstStyle/>
          <a:p>
            <a:r>
              <a:rPr lang="de-DE" dirty="0"/>
              <a:t>Alternativtexte in Word automatisch generieren – Beispiel 1</a:t>
            </a:r>
          </a:p>
        </p:txBody>
      </p:sp>
      <p:pic>
        <p:nvPicPr>
          <p:cNvPr id="11" name="Grafik 10" descr="Screenshot einer PowerPointfolie mit einem Bild für das eine automatische Beschreibung generiert wurde. Die Beschreibung lautet: Ein Bild, das draußen, Baum, Wolke, Wasser enthält.">
            <a:extLst>
              <a:ext uri="{FF2B5EF4-FFF2-40B4-BE49-F238E27FC236}">
                <a16:creationId xmlns:a16="http://schemas.microsoft.com/office/drawing/2014/main" id="{4C0D1F88-5AE9-42F4-86FA-FD2018CCD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47" y="1052736"/>
            <a:ext cx="11435305" cy="517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8443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74285623" name="Titel 1"/>
          <p:cNvSpPr>
            <a:spLocks noGrp="1"/>
          </p:cNvSpPr>
          <p:nvPr>
            <p:ph type="title"/>
          </p:nvPr>
        </p:nvSpPr>
        <p:spPr bwMode="auto">
          <a:xfrm>
            <a:off x="966660" y="-1362212"/>
            <a:ext cx="10258677" cy="760412"/>
          </a:xfrm>
        </p:spPr>
        <p:txBody>
          <a:bodyPr/>
          <a:lstStyle/>
          <a:p>
            <a:pPr>
              <a:defRPr/>
            </a:pPr>
            <a:r>
              <a:rPr lang="de-DE" dirty="0"/>
              <a:t>Alternativtexte in Word automatisch generieren – Beispiel 2</a:t>
            </a:r>
            <a:endParaRPr dirty="0"/>
          </a:p>
        </p:txBody>
      </p:sp>
      <p:sp>
        <p:nvSpPr>
          <p:cNvPr id="402743496" name="Inhaltsplatzhalter 2"/>
          <p:cNvSpPr>
            <a:spLocks noGrp="1"/>
          </p:cNvSpPr>
          <p:nvPr>
            <p:ph idx="1"/>
          </p:nvPr>
        </p:nvSpPr>
        <p:spPr bwMode="auto">
          <a:xfrm>
            <a:off x="1625598" y="2666999"/>
            <a:ext cx="9953703" cy="327501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dirty="0"/>
          </a:p>
        </p:txBody>
      </p:sp>
      <p:pic>
        <p:nvPicPr>
          <p:cNvPr id="5" name="Grafik 4" descr="Screenshot einer PowerPointfolie mit einem Bild mit 4 Fischen in einem Aquarium. Zu sehen ist rechts im Dialogfeld für Alternativtext die automatisch erstellte Beschreibung: Ein Bild, das Fisch, Flosse und Aquarium, Wasser enthält.">
            <a:extLst>
              <a:ext uri="{FF2B5EF4-FFF2-40B4-BE49-F238E27FC236}">
                <a16:creationId xmlns:a16="http://schemas.microsoft.com/office/drawing/2014/main" id="{3C7DD543-FF55-4C0E-AB56-2BDC7411E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0" y="719409"/>
            <a:ext cx="11341359" cy="52088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77655546" name="Titel 1"/>
          <p:cNvSpPr>
            <a:spLocks noGrp="1"/>
          </p:cNvSpPr>
          <p:nvPr>
            <p:ph type="title"/>
          </p:nvPr>
        </p:nvSpPr>
        <p:spPr bwMode="auto">
          <a:xfrm>
            <a:off x="1320626" y="1524000"/>
            <a:ext cx="10536014" cy="760412"/>
          </a:xfrm>
        </p:spPr>
        <p:txBody>
          <a:bodyPr/>
          <a:lstStyle/>
          <a:p>
            <a:pPr>
              <a:defRPr/>
            </a:pPr>
            <a:r>
              <a:rPr lang="de-DE" dirty="0"/>
              <a:t>Niedersächsisches Hochschulgesetz</a:t>
            </a:r>
            <a:br>
              <a:rPr lang="de-DE" dirty="0"/>
            </a:br>
            <a:endParaRPr dirty="0"/>
          </a:p>
        </p:txBody>
      </p:sp>
      <p:sp>
        <p:nvSpPr>
          <p:cNvPr id="1011098197" name="Inhaltsplatzhalter 2"/>
          <p:cNvSpPr>
            <a:spLocks noGrp="1"/>
          </p:cNvSpPr>
          <p:nvPr>
            <p:ph idx="1"/>
          </p:nvPr>
        </p:nvSpPr>
        <p:spPr bwMode="auto">
          <a:xfrm>
            <a:off x="1559496" y="2086354"/>
            <a:ext cx="10297144" cy="327501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sz="2200" b="0" i="0" u="none" dirty="0">
                <a:solidFill>
                  <a:srgbClr val="000000"/>
                </a:solidFill>
                <a:latin typeface="Arial   "/>
                <a:ea typeface="Times New Roman"/>
                <a:cs typeface="Times New Roman"/>
                <a:hlinkClick r:id="rId3"/>
              </a:rPr>
              <a:t>§ 3  </a:t>
            </a:r>
            <a:r>
              <a:rPr sz="2200" b="0" i="0" u="none" dirty="0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(1) </a:t>
            </a:r>
            <a:r>
              <a:rPr sz="2200" b="1" i="0" u="none" dirty="0" err="1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Aufgaben</a:t>
            </a:r>
            <a:r>
              <a:rPr sz="2200" b="1" i="0" u="none" dirty="0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 der </a:t>
            </a:r>
            <a:r>
              <a:rPr sz="2200" b="1" i="0" u="none" dirty="0" err="1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Hochschulen</a:t>
            </a:r>
            <a:r>
              <a:rPr sz="2200" b="1" i="0" u="none" dirty="0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 </a:t>
            </a:r>
            <a:r>
              <a:rPr sz="2200" b="1" i="0" u="none" dirty="0" err="1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sind</a:t>
            </a:r>
            <a:br>
              <a:rPr sz="2200" b="0" i="0" u="none" dirty="0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</a:br>
            <a:r>
              <a:rPr sz="2200" b="0" i="0" u="none" dirty="0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die </a:t>
            </a:r>
            <a:r>
              <a:rPr sz="2200" b="0" i="0" u="none" dirty="0" err="1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Mitwirkung</a:t>
            </a:r>
            <a:r>
              <a:rPr sz="2200" b="0" i="0" u="none" dirty="0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 an der </a:t>
            </a:r>
            <a:r>
              <a:rPr sz="2200" b="0" i="0" u="none" dirty="0" err="1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sozialen</a:t>
            </a:r>
            <a:r>
              <a:rPr sz="2200" b="0" i="0" u="none" dirty="0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 </a:t>
            </a:r>
            <a:r>
              <a:rPr sz="2200" b="0" i="0" u="none" dirty="0" err="1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Förderung</a:t>
            </a:r>
            <a:r>
              <a:rPr sz="2200" b="0" i="0" u="none" dirty="0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 der </a:t>
            </a:r>
            <a:r>
              <a:rPr sz="2200" b="0" i="0" u="none" dirty="0" err="1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Studierenden</a:t>
            </a:r>
            <a:r>
              <a:rPr sz="2200" b="0" i="0" u="none" dirty="0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 </a:t>
            </a:r>
            <a:r>
              <a:rPr sz="2200" b="0" i="0" u="none" dirty="0" err="1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unter</a:t>
            </a:r>
            <a:r>
              <a:rPr sz="2200" b="0" i="0" u="none" dirty="0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  </a:t>
            </a:r>
            <a:r>
              <a:rPr sz="2200" b="0" i="0" u="none" dirty="0" err="1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Berücksichtigung</a:t>
            </a:r>
            <a:r>
              <a:rPr sz="2200" b="0" i="0" u="none" dirty="0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 der </a:t>
            </a:r>
            <a:r>
              <a:rPr sz="2200" b="0" i="0" u="none" dirty="0" err="1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besonderen</a:t>
            </a:r>
            <a:r>
              <a:rPr sz="2200" b="0" i="0" u="none" dirty="0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 </a:t>
            </a:r>
            <a:r>
              <a:rPr sz="2200" b="0" i="0" u="none" dirty="0" err="1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Bedürfnisse</a:t>
            </a:r>
            <a:r>
              <a:rPr sz="2200" b="0" i="0" u="none" dirty="0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 </a:t>
            </a:r>
            <a:r>
              <a:rPr lang="de-DE" sz="2200" b="0" i="0" u="none" dirty="0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von (…) </a:t>
            </a:r>
            <a:r>
              <a:rPr sz="2200" b="0" i="0" u="none" dirty="0" err="1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Studierenden</a:t>
            </a:r>
            <a:r>
              <a:rPr sz="2200" b="0" i="0" u="none" dirty="0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 </a:t>
            </a:r>
            <a:r>
              <a:rPr sz="2200" b="0" i="0" u="none" dirty="0" err="1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mit</a:t>
            </a:r>
            <a:r>
              <a:rPr sz="2200" b="0" i="0" u="none" dirty="0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 </a:t>
            </a:r>
            <a:r>
              <a:rPr sz="2200" b="0" i="0" u="none" dirty="0" err="1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Behinderungen</a:t>
            </a:r>
            <a:r>
              <a:rPr sz="2200" b="0" i="0" u="none" dirty="0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 </a:t>
            </a:r>
            <a:r>
              <a:rPr sz="2200" b="0" i="0" u="none" dirty="0" err="1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oder</a:t>
            </a:r>
            <a:r>
              <a:rPr sz="2200" b="0" i="0" u="none" dirty="0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 </a:t>
            </a:r>
            <a:r>
              <a:rPr sz="2200" b="0" i="0" u="none" dirty="0" err="1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chronischen</a:t>
            </a:r>
            <a:r>
              <a:rPr sz="2200" b="0" i="0" u="none" dirty="0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 </a:t>
            </a:r>
            <a:r>
              <a:rPr sz="2200" b="0" i="0" u="none" dirty="0" err="1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Erkrankungen</a:t>
            </a:r>
            <a:r>
              <a:rPr sz="2200" b="0" i="0" u="none" dirty="0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, </a:t>
            </a:r>
            <a:endParaRPr lang="de-DE" sz="2200" b="0" i="0" u="none" dirty="0">
              <a:solidFill>
                <a:srgbClr val="000000"/>
              </a:solidFill>
              <a:latin typeface="Arial   "/>
              <a:ea typeface="Times New Roman"/>
              <a:cs typeface="Times New Roman"/>
            </a:endParaRPr>
          </a:p>
          <a:p>
            <a:pPr>
              <a:defRPr/>
            </a:pPr>
            <a:r>
              <a:rPr lang="de-DE" sz="2200" b="0" i="0" u="none" dirty="0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w</a:t>
            </a:r>
            <a:r>
              <a:rPr sz="2200" b="0" i="0" u="none" dirty="0" err="1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obei</a:t>
            </a:r>
            <a:r>
              <a:rPr sz="2200" b="0" i="0" u="none" dirty="0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 die </a:t>
            </a:r>
            <a:r>
              <a:rPr sz="2200" b="0" i="0" u="none" dirty="0" err="1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Hochschulen</a:t>
            </a:r>
            <a:r>
              <a:rPr sz="2200" b="0" i="0" u="none" dirty="0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 </a:t>
            </a:r>
            <a:r>
              <a:rPr sz="2200" b="0" i="0" u="none" dirty="0" err="1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dafür</a:t>
            </a:r>
            <a:r>
              <a:rPr sz="2200" b="0" i="0" u="none" dirty="0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 Sorge </a:t>
            </a:r>
            <a:r>
              <a:rPr sz="2200" b="0" i="0" u="none" dirty="0" err="1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tragen</a:t>
            </a:r>
            <a:r>
              <a:rPr sz="2200" b="0" i="0" u="none" dirty="0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, </a:t>
            </a:r>
            <a:r>
              <a:rPr sz="2200" b="0" i="0" u="none" dirty="0" err="1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dass</a:t>
            </a:r>
            <a:r>
              <a:rPr sz="2200" b="0" i="0" u="none" dirty="0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 </a:t>
            </a:r>
            <a:r>
              <a:rPr sz="2200" b="0" i="0" u="none" dirty="0" err="1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Studierende</a:t>
            </a:r>
            <a:r>
              <a:rPr sz="2200" b="0" i="0" u="none" dirty="0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 </a:t>
            </a:r>
            <a:r>
              <a:rPr sz="2200" b="0" i="0" u="none" dirty="0" err="1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mit</a:t>
            </a:r>
            <a:r>
              <a:rPr sz="2200" b="0" i="0" u="none" dirty="0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 </a:t>
            </a:r>
            <a:r>
              <a:rPr sz="2200" b="0" i="0" u="none" dirty="0" err="1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Behinderungen</a:t>
            </a:r>
            <a:r>
              <a:rPr sz="2200" b="0" i="0" u="none" dirty="0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 </a:t>
            </a:r>
            <a:r>
              <a:rPr sz="2200" b="0" i="0" u="none" dirty="0" err="1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oder</a:t>
            </a:r>
            <a:r>
              <a:rPr sz="2200" b="0" i="0" u="none" dirty="0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 </a:t>
            </a:r>
            <a:r>
              <a:rPr sz="2200" b="0" i="0" u="none" dirty="0" err="1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chronischen</a:t>
            </a:r>
            <a:r>
              <a:rPr sz="2200" b="0" i="0" u="none" dirty="0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 </a:t>
            </a:r>
            <a:r>
              <a:rPr sz="2200" b="0" i="0" u="none" dirty="0" err="1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Erkrankungen</a:t>
            </a:r>
            <a:r>
              <a:rPr sz="2200" b="0" i="0" u="none" dirty="0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 in </a:t>
            </a:r>
            <a:r>
              <a:rPr sz="2200" b="0" i="0" u="none" dirty="0" err="1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ihrem</a:t>
            </a:r>
            <a:r>
              <a:rPr sz="2200" b="0" i="0" u="none" dirty="0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 </a:t>
            </a:r>
            <a:r>
              <a:rPr sz="2200" b="0" i="0" u="none" dirty="0" err="1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Studium</a:t>
            </a:r>
            <a:r>
              <a:rPr sz="2200" b="0" i="0" u="none" dirty="0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 </a:t>
            </a:r>
            <a:r>
              <a:rPr sz="2200" b="0" i="0" u="none" dirty="0" err="1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nicht</a:t>
            </a:r>
            <a:r>
              <a:rPr sz="2200" b="0" i="0" u="none" dirty="0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 </a:t>
            </a:r>
            <a:r>
              <a:rPr sz="2200" b="0" i="0" u="none" dirty="0" err="1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benachteiligt</a:t>
            </a:r>
            <a:r>
              <a:rPr sz="2200" b="0" i="0" u="none" dirty="0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 </a:t>
            </a:r>
            <a:r>
              <a:rPr sz="2200" b="0" i="0" u="none" dirty="0" err="1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werden</a:t>
            </a:r>
            <a:r>
              <a:rPr sz="2200" b="0" i="0" u="none" dirty="0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 und die </a:t>
            </a:r>
            <a:r>
              <a:rPr sz="2200" b="0" i="0" u="none" dirty="0" err="1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Angebote</a:t>
            </a:r>
            <a:r>
              <a:rPr sz="2200" b="0" i="0" u="none" dirty="0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 der Hochschule </a:t>
            </a:r>
            <a:r>
              <a:rPr sz="2200" b="0" i="0" u="none" dirty="0" err="1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möglichst</a:t>
            </a:r>
            <a:r>
              <a:rPr sz="2200" b="0" i="0" u="none" dirty="0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 </a:t>
            </a:r>
            <a:r>
              <a:rPr sz="2200" b="0" i="0" u="none" dirty="0" err="1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ohne</a:t>
            </a:r>
            <a:r>
              <a:rPr sz="2200" b="0" i="0" u="none" dirty="0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 </a:t>
            </a:r>
            <a:r>
              <a:rPr sz="2200" b="0" i="0" u="none" dirty="0" err="1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fremde</a:t>
            </a:r>
            <a:r>
              <a:rPr sz="2200" b="0" i="0" u="none" dirty="0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 </a:t>
            </a:r>
            <a:r>
              <a:rPr sz="2200" b="0" i="0" u="none" dirty="0" err="1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Hilfe</a:t>
            </a:r>
            <a:r>
              <a:rPr sz="2200" b="0" i="0" u="none" dirty="0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 in </a:t>
            </a:r>
            <a:r>
              <a:rPr sz="2200" b="0" i="0" u="none" dirty="0" err="1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Anspruch</a:t>
            </a:r>
            <a:r>
              <a:rPr sz="2200" b="0" i="0" u="none" dirty="0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 </a:t>
            </a:r>
            <a:r>
              <a:rPr sz="2200" b="0" i="0" u="none" dirty="0" err="1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nehmen</a:t>
            </a:r>
            <a:r>
              <a:rPr sz="2200" b="0" i="0" u="none" dirty="0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 </a:t>
            </a:r>
            <a:r>
              <a:rPr sz="2200" b="0" i="0" u="none" dirty="0" err="1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können</a:t>
            </a:r>
            <a:r>
              <a:rPr sz="2200" b="0" i="0" u="none" dirty="0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 (...).</a:t>
            </a:r>
            <a:endParaRPr sz="2200" dirty="0">
              <a:latin typeface="Arial   "/>
            </a:endParaRPr>
          </a:p>
          <a:p>
            <a:pPr>
              <a:defRPr/>
            </a:pPr>
            <a:r>
              <a:rPr sz="2200" b="1" i="0" u="none" dirty="0" err="1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Nachteilsausgleich</a:t>
            </a:r>
            <a:r>
              <a:rPr sz="2200" b="1" i="0" u="none" dirty="0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 </a:t>
            </a:r>
            <a:r>
              <a:rPr sz="2200" b="1" i="0" u="none" dirty="0" err="1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bei</a:t>
            </a:r>
            <a:r>
              <a:rPr sz="2200" b="1" i="0" u="none" dirty="0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 </a:t>
            </a:r>
            <a:r>
              <a:rPr sz="2200" b="1" i="0" u="none" dirty="0" err="1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Prüfungen</a:t>
            </a:r>
            <a:endParaRPr sz="2200" dirty="0">
              <a:latin typeface="Arial   "/>
            </a:endParaRPr>
          </a:p>
          <a:p>
            <a:pPr>
              <a:defRPr/>
            </a:pPr>
            <a:r>
              <a:rPr sz="2200" b="0" i="0" u="none" dirty="0">
                <a:solidFill>
                  <a:srgbClr val="000000"/>
                </a:solidFill>
                <a:latin typeface="Arial   "/>
                <a:ea typeface="Times New Roman"/>
                <a:cs typeface="Times New Roman"/>
                <a:hlinkClick r:id="rId4"/>
              </a:rPr>
              <a:t>§ 7 </a:t>
            </a:r>
            <a:r>
              <a:rPr sz="2200" b="0" i="0" u="none" dirty="0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(3) </a:t>
            </a:r>
            <a:r>
              <a:rPr sz="2200" b="0" i="0" u="none" dirty="0" err="1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Prüfungsordnungen</a:t>
            </a:r>
            <a:r>
              <a:rPr sz="2200" b="0" i="0" u="none" dirty="0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 </a:t>
            </a:r>
            <a:r>
              <a:rPr sz="2200" b="0" i="0" u="none" dirty="0" err="1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müssen</a:t>
            </a:r>
            <a:r>
              <a:rPr sz="2200" b="0" i="0" u="none" dirty="0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 die </a:t>
            </a:r>
            <a:r>
              <a:rPr sz="2200" b="0" i="0" u="none" dirty="0" err="1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besonderen</a:t>
            </a:r>
            <a:r>
              <a:rPr sz="2200" b="0" i="0" u="none" dirty="0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 </a:t>
            </a:r>
            <a:r>
              <a:rPr sz="2200" b="0" i="0" u="none" dirty="0" err="1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Belange</a:t>
            </a:r>
            <a:r>
              <a:rPr sz="2200" b="0" i="0" u="none" dirty="0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 von </a:t>
            </a:r>
            <a:r>
              <a:rPr sz="2200" b="0" i="0" u="none" dirty="0" err="1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Studierenden</a:t>
            </a:r>
            <a:r>
              <a:rPr sz="2200" b="0" i="0" u="none" dirty="0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 </a:t>
            </a:r>
            <a:r>
              <a:rPr sz="2200" b="0" i="0" u="none" dirty="0" err="1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mit</a:t>
            </a:r>
            <a:r>
              <a:rPr sz="2200" b="0" i="0" u="none" dirty="0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 </a:t>
            </a:r>
            <a:r>
              <a:rPr sz="2200" b="0" i="0" u="none" dirty="0" err="1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Behinderungen</a:t>
            </a:r>
            <a:r>
              <a:rPr sz="2200" b="0" i="0" u="none" dirty="0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 </a:t>
            </a:r>
            <a:r>
              <a:rPr sz="2200" b="0" i="0" u="none" dirty="0" err="1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oder</a:t>
            </a:r>
            <a:r>
              <a:rPr sz="2200" b="0" i="0" u="none" dirty="0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 </a:t>
            </a:r>
            <a:r>
              <a:rPr sz="2200" b="0" i="0" u="none" dirty="0" err="1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chronischen</a:t>
            </a:r>
            <a:r>
              <a:rPr sz="2200" b="0" i="0" u="none" dirty="0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 </a:t>
            </a:r>
            <a:r>
              <a:rPr sz="2200" b="0" i="0" u="none" dirty="0" err="1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Erkrankungen</a:t>
            </a:r>
            <a:r>
              <a:rPr sz="2200" b="0" i="0" u="none" dirty="0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 </a:t>
            </a:r>
            <a:r>
              <a:rPr sz="2200" b="0" i="0" u="none" dirty="0" err="1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zur</a:t>
            </a:r>
            <a:r>
              <a:rPr sz="2200" b="0" i="0" u="none" dirty="0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 </a:t>
            </a:r>
            <a:r>
              <a:rPr sz="2200" b="0" i="0" u="none" dirty="0" err="1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Wahrung</a:t>
            </a:r>
            <a:r>
              <a:rPr sz="2200" b="0" i="0" u="none" dirty="0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 </a:t>
            </a:r>
            <a:r>
              <a:rPr sz="2200" b="0" i="0" u="none" dirty="0" err="1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ihrer</a:t>
            </a:r>
            <a:r>
              <a:rPr sz="2200" b="0" i="0" u="none" dirty="0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 </a:t>
            </a:r>
            <a:r>
              <a:rPr sz="2200" b="0" i="0" u="none" dirty="0" err="1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Chancengleichheit</a:t>
            </a:r>
            <a:r>
              <a:rPr sz="2200" b="0" i="0" u="none" dirty="0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 </a:t>
            </a:r>
            <a:r>
              <a:rPr sz="2200" b="0" i="0" u="none" dirty="0" err="1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berücksichtigen</a:t>
            </a:r>
            <a:r>
              <a:rPr sz="2200" b="0" i="0" u="none" dirty="0">
                <a:solidFill>
                  <a:srgbClr val="000000"/>
                </a:solidFill>
                <a:latin typeface="Arial   "/>
                <a:ea typeface="Times New Roman"/>
                <a:cs typeface="Times New Roman"/>
              </a:rPr>
              <a:t>.</a:t>
            </a:r>
            <a:endParaRPr sz="2200" dirty="0">
              <a:latin typeface="Arial   "/>
            </a:endParaRPr>
          </a:p>
        </p:txBody>
      </p:sp>
    </p:spTree>
    <p:extLst>
      <p:ext uri="{BB962C8B-B14F-4D97-AF65-F5344CB8AC3E}">
        <p14:creationId xmlns:p14="http://schemas.microsoft.com/office/powerpoint/2010/main" val="322407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09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09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09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09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1098197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9794125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3200" b="1" i="0" u="none" strike="noStrike" cap="none" spc="0" dirty="0">
                <a:solidFill>
                  <a:srgbClr val="17191C"/>
                </a:solidFill>
                <a:latin typeface="ARial"/>
                <a:ea typeface="ARial"/>
                <a:cs typeface="ARial"/>
              </a:rPr>
              <a:t>4 Regeln für Bildbeschreibungen im Bildungskontext</a:t>
            </a:r>
            <a:r>
              <a:rPr lang="de-DE" sz="3200" b="1" dirty="0">
                <a:solidFill>
                  <a:srgbClr val="17191C"/>
                </a:solidFill>
                <a:latin typeface="ARial"/>
                <a:ea typeface="ARial"/>
                <a:cs typeface="ARial"/>
              </a:rPr>
              <a:t> </a:t>
            </a:r>
          </a:p>
        </p:txBody>
      </p:sp>
      <p:sp>
        <p:nvSpPr>
          <p:cNvPr id="965908419" name="Inhaltsplatzhalter 2"/>
          <p:cNvSpPr>
            <a:spLocks noGrp="1"/>
          </p:cNvSpPr>
          <p:nvPr>
            <p:ph idx="1"/>
          </p:nvPr>
        </p:nvSpPr>
        <p:spPr bwMode="auto">
          <a:xfrm>
            <a:off x="1625598" y="2666999"/>
            <a:ext cx="9953703" cy="327501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sz="1400" dirty="0">
              <a:solidFill>
                <a:srgbClr val="17191C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de-DE" sz="2500" b="0" i="0" u="none" strike="noStrike" cap="none" spc="0" dirty="0">
                <a:solidFill>
                  <a:srgbClr val="17191C"/>
                </a:solidFill>
                <a:latin typeface="ARial"/>
                <a:ea typeface="ARial"/>
                <a:cs typeface="ARial"/>
              </a:rPr>
              <a:t>1. Allgemeine Perspektive</a:t>
            </a:r>
            <a:endParaRPr lang="de-DE" sz="2500" b="0" i="0" u="none" strike="noStrike" cap="none" spc="0" dirty="0">
              <a:solidFill>
                <a:srgbClr val="17191C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de-DE" sz="2500" b="0" i="0" u="none" strike="noStrike" cap="none" spc="0" dirty="0">
                <a:solidFill>
                  <a:srgbClr val="17191C"/>
                </a:solidFill>
                <a:latin typeface="ARial"/>
                <a:ea typeface="ARial"/>
                <a:cs typeface="ARial"/>
              </a:rPr>
              <a:t>2. Fachliche Perspektive</a:t>
            </a:r>
            <a:endParaRPr lang="de-DE" sz="2500" b="0" i="0" u="none" strike="noStrike" cap="none" spc="0" dirty="0">
              <a:solidFill>
                <a:srgbClr val="17191C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de-DE" sz="2500" b="0" i="0" u="none" strike="noStrike" cap="none" spc="0" dirty="0">
                <a:solidFill>
                  <a:srgbClr val="17191C"/>
                </a:solidFill>
                <a:latin typeface="ARial"/>
                <a:ea typeface="ARial"/>
                <a:cs typeface="ARial"/>
              </a:rPr>
              <a:t>3. (Hochschul-)Didaktische Perspektive</a:t>
            </a:r>
            <a:endParaRPr lang="de-DE" sz="2500" b="0" i="0" u="none" strike="noStrike" cap="none" spc="0" dirty="0">
              <a:solidFill>
                <a:srgbClr val="17191C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de-DE" sz="2500" b="0" i="0" u="none" strike="noStrike" cap="none" spc="0" dirty="0">
                <a:solidFill>
                  <a:srgbClr val="17191C"/>
                </a:solidFill>
                <a:latin typeface="ARial"/>
                <a:ea typeface="ARial"/>
                <a:cs typeface="ARial"/>
              </a:rPr>
              <a:t>4. Abbildungskontext</a:t>
            </a:r>
          </a:p>
          <a:p>
            <a:pPr>
              <a:defRPr/>
            </a:pPr>
            <a:endParaRPr lang="de-DE" sz="1000" b="0" i="0" u="none" strike="noStrike" cap="none" spc="0" dirty="0">
              <a:solidFill>
                <a:srgbClr val="17191C"/>
              </a:solidFill>
              <a:latin typeface="ARial"/>
              <a:ea typeface="ARial"/>
              <a:cs typeface="ARial"/>
            </a:endParaRPr>
          </a:p>
          <a:p>
            <a:pPr algn="r">
              <a:defRPr/>
            </a:pPr>
            <a:r>
              <a:rPr lang="de-DE" sz="1400" b="0" i="0" u="none" strike="noStrike" cap="none" spc="0" dirty="0">
                <a:solidFill>
                  <a:srgbClr val="17191C"/>
                </a:solidFill>
                <a:latin typeface="ARial"/>
                <a:ea typeface="ARial"/>
                <a:cs typeface="ARial"/>
              </a:rPr>
              <a:t>von Bender &amp; </a:t>
            </a:r>
            <a:r>
              <a:rPr lang="de-DE" sz="1400" b="0" i="0" u="none" strike="noStrike" cap="none" spc="0" dirty="0" err="1">
                <a:solidFill>
                  <a:srgbClr val="17191C"/>
                </a:solidFill>
                <a:latin typeface="ARial"/>
                <a:ea typeface="ARial"/>
                <a:cs typeface="ARial"/>
              </a:rPr>
              <a:t>Pferdekämper</a:t>
            </a:r>
            <a:r>
              <a:rPr lang="de-DE" sz="1400" b="0" i="0" u="none" strike="noStrike" cap="none" spc="0" dirty="0">
                <a:solidFill>
                  <a:srgbClr val="17191C"/>
                </a:solidFill>
                <a:latin typeface="ARial"/>
                <a:ea typeface="ARial"/>
                <a:cs typeface="ARial"/>
              </a:rPr>
              <a:t>-Schmidt, o.J.</a:t>
            </a:r>
            <a:endParaRPr lang="de-DE" sz="1400" dirty="0">
              <a:solidFill>
                <a:srgbClr val="17191C"/>
              </a:solidFill>
              <a:latin typeface="ARial"/>
              <a:ea typeface="ARial"/>
              <a:cs typeface="ARial"/>
            </a:endParaRPr>
          </a:p>
          <a:p>
            <a:pPr algn="r">
              <a:defRPr/>
            </a:pPr>
            <a:r>
              <a:rPr lang="de-DE" sz="1400" b="0" i="0" u="sng" strike="noStrike" cap="none" spc="0" dirty="0">
                <a:solidFill>
                  <a:srgbClr val="17191C"/>
                </a:solidFill>
                <a:latin typeface="ARial"/>
                <a:ea typeface="ARial"/>
                <a:cs typeface="ARial"/>
                <a:hlinkClick r:id="rId3" tooltip="https://digitale-lehre.tu-dortmund.de/storages/digitale-lehre/r/Dokumente/DoBuS-Informationsblatt_zu_Bildbeschreibungen.pdf"/>
              </a:rPr>
              <a:t>Downloadlink zum PDF-Handout</a:t>
            </a:r>
            <a:r>
              <a:rPr lang="de-DE" sz="1400" b="0" i="0" u="sng" strike="noStrike" cap="none" spc="0" dirty="0">
                <a:solidFill>
                  <a:srgbClr val="17191C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400" b="0" i="0" strike="noStrike" cap="none" spc="0" dirty="0">
                <a:solidFill>
                  <a:srgbClr val="17191C"/>
                </a:solidFill>
                <a:latin typeface="ARial"/>
                <a:ea typeface="ARial"/>
                <a:cs typeface="ARial"/>
              </a:rPr>
              <a:t>mit den Regeln </a:t>
            </a:r>
            <a:r>
              <a:rPr lang="de-DE" sz="1400" b="0" i="0" u="none" strike="noStrike" cap="none" spc="0" dirty="0">
                <a:solidFill>
                  <a:srgbClr val="17191C"/>
                </a:solidFill>
                <a:latin typeface="ARial"/>
                <a:ea typeface="ARial"/>
                <a:cs typeface="ARial"/>
              </a:rPr>
              <a:t>(CC BY NC ND)</a:t>
            </a:r>
            <a:endParaRPr lang="de-DE" sz="1400" b="0" i="0" u="none" strike="noStrike" cap="none" spc="0" dirty="0">
              <a:solidFill>
                <a:srgbClr val="17191C"/>
              </a:solidFill>
              <a:highlight>
                <a:srgbClr val="FFFFFF"/>
              </a:highligh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908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908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90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90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90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90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908419" grpId="0" uiExpan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311DDD-F965-43B8-881A-766279A0F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Komplexere Alternativtexte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4AA1BC-0116-4295-88CA-53CF14ADD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Formeln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Diagramme</a:t>
            </a:r>
          </a:p>
        </p:txBody>
      </p:sp>
    </p:spTree>
    <p:extLst>
      <p:ext uri="{BB962C8B-B14F-4D97-AF65-F5344CB8AC3E}">
        <p14:creationId xmlns:p14="http://schemas.microsoft.com/office/powerpoint/2010/main" val="71662792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4966D3-04CD-43EA-BE6C-ADF83A489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Formeln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61B244C9-0860-4547-93A6-46FDDE1E9E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25599" y="2284412"/>
                <a:ext cx="9953704" cy="3275012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𝐴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de-DE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„Der Flächeninhalt eines Kreises A ist gleich Pi mal R-Quadrat“</a:t>
                </a:r>
                <a:endParaRPr lang="de-DE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de-DE" dirty="0"/>
              </a:p>
              <a:p>
                <a:r>
                  <a:rPr lang="de-DE" dirty="0"/>
                  <a:t>Screenreader können Formeln oft nicht korrekt vorlesen</a:t>
                </a:r>
              </a:p>
              <a:p>
                <a:endParaRPr lang="de-DE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de-DE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nary>
                        <m:naryPr>
                          <m:chr m:val="∑"/>
                          <m:grow m:val="on"/>
                          <m:ctrlPr>
                            <a:rPr lang="de-DE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de-DE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de-DE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de-DE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de-DE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de-DE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de-DE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de-DE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de-DE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de-DE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de-DE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de-DE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de-DE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de-DE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de-DE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de-DE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de-DE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de-DE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de-DE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de-DE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de-DE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de-DE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Tipp: </a:t>
                </a:r>
                <a:r>
                  <a:rPr lang="de-DE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  <a:hlinkClick r:id="rId3"/>
                  </a:rPr>
                  <a:t>Audiobeispiele wie Screenreader Formeln vorlesen</a:t>
                </a:r>
                <a:r>
                  <a:rPr lang="de-DE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de-DE" sz="1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de-DE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61B244C9-0860-4547-93A6-46FDDE1E9E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25599" y="2284412"/>
                <a:ext cx="9953704" cy="3275012"/>
              </a:xfrm>
              <a:blipFill>
                <a:blip r:embed="rId4"/>
                <a:stretch>
                  <a:fillRect l="-980" b="-2979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670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4966D3-04CD-43EA-BE6C-ADF83A489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LaTex</a:t>
            </a:r>
            <a:r>
              <a:rPr lang="de-DE" dirty="0"/>
              <a:t>-Sprache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61B244C9-0860-4547-93A6-46FDDE1E9E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25599" y="2284412"/>
                <a:ext cx="9953704" cy="3275012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𝐴</m:t>
                      </m:r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2400" b="1" dirty="0">
                  <a:latin typeface="+mj-lt"/>
                </a:endParaRPr>
              </a:p>
              <a:p>
                <a:r>
                  <a:rPr lang="de-DE" sz="2400" b="1" dirty="0"/>
                  <a:t>A = \</a:t>
                </a:r>
                <a:r>
                  <a:rPr lang="de-DE" sz="2400" b="1" dirty="0" err="1"/>
                  <a:t>pi</a:t>
                </a:r>
                <a:r>
                  <a:rPr lang="de-DE" sz="2400" b="1" dirty="0"/>
                  <a:t> r^2</a:t>
                </a:r>
              </a:p>
              <a:p>
                <a:endParaRPr lang="de-DE" dirty="0">
                  <a:hlinkClick r:id="rId3"/>
                </a:endParaRPr>
              </a:p>
              <a:p>
                <a:endParaRPr lang="de-DE" dirty="0">
                  <a:hlinkClick r:id="rId3"/>
                </a:endParaRPr>
              </a:p>
              <a:p>
                <a:endParaRPr lang="de-DE" dirty="0">
                  <a:hlinkClick r:id="rId3"/>
                </a:endParaRPr>
              </a:p>
              <a:p>
                <a:endParaRPr lang="de-DE" dirty="0">
                  <a:hlinkClick r:id="rId3"/>
                </a:endParaRPr>
              </a:p>
              <a:p>
                <a:endParaRPr lang="de-DE" dirty="0">
                  <a:hlinkClick r:id="rId3"/>
                </a:endParaRPr>
              </a:p>
              <a:p>
                <a:endParaRPr lang="de-DE" dirty="0">
                  <a:hlinkClick r:id="rId3"/>
                </a:endParaRPr>
              </a:p>
              <a:p>
                <a:endParaRPr lang="de-DE" dirty="0">
                  <a:hlinkClick r:id="rId3"/>
                </a:endParaRPr>
              </a:p>
              <a:p>
                <a:pPr algn="r"/>
                <a:r>
                  <a:rPr lang="de-DE" dirty="0">
                    <a:hlinkClick r:id="rId3"/>
                  </a:rPr>
                  <a:t>https://www.zahlen-kern.de/editor/</a:t>
                </a:r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61B244C9-0860-4547-93A6-46FDDE1E9E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25599" y="2284412"/>
                <a:ext cx="9953704" cy="3275012"/>
              </a:xfrm>
              <a:blipFill>
                <a:blip r:embed="rId4"/>
                <a:stretch>
                  <a:fillRect l="-980" r="-980" b="-398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uppieren 7" descr="Screenshot der Webseite des LaTeX-Formeleditors">
            <a:extLst>
              <a:ext uri="{FF2B5EF4-FFF2-40B4-BE49-F238E27FC236}">
                <a16:creationId xmlns:a16="http://schemas.microsoft.com/office/drawing/2014/main" id="{B0B02C6B-FC6B-44F4-878F-69C89E98B74C}"/>
              </a:ext>
            </a:extLst>
          </p:cNvPr>
          <p:cNvGrpSpPr/>
          <p:nvPr/>
        </p:nvGrpSpPr>
        <p:grpSpPr>
          <a:xfrm>
            <a:off x="4871864" y="1524000"/>
            <a:ext cx="6558633" cy="4383859"/>
            <a:chOff x="1775520" y="3068715"/>
            <a:chExt cx="5000548" cy="3484226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5BBE5125-307C-4D42-8391-152A501D4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75520" y="3068715"/>
              <a:ext cx="5000548" cy="348422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D3B776BE-7F7D-4B15-BCE2-9D3C0AB867B5}"/>
                </a:ext>
              </a:extLst>
            </p:cNvPr>
            <p:cNvSpPr txBox="1"/>
            <p:nvPr/>
          </p:nvSpPr>
          <p:spPr>
            <a:xfrm>
              <a:off x="2063552" y="5374758"/>
              <a:ext cx="273630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65312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 descr="Screenshots der Oberfläche des Online LaTeX-Formeleditors">
            <a:extLst>
              <a:ext uri="{FF2B5EF4-FFF2-40B4-BE49-F238E27FC236}">
                <a16:creationId xmlns:a16="http://schemas.microsoft.com/office/drawing/2014/main" id="{57603AA6-C83E-457A-99F1-8851A23228DA}"/>
              </a:ext>
            </a:extLst>
          </p:cNvPr>
          <p:cNvGrpSpPr/>
          <p:nvPr/>
        </p:nvGrpSpPr>
        <p:grpSpPr>
          <a:xfrm>
            <a:off x="940674" y="592769"/>
            <a:ext cx="9816588" cy="6118621"/>
            <a:chOff x="940674" y="592769"/>
            <a:chExt cx="9816588" cy="6118621"/>
          </a:xfrm>
        </p:grpSpPr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A05AE303-7F72-48C2-9D6A-B9BB2A577E16}"/>
                </a:ext>
              </a:extLst>
            </p:cNvPr>
            <p:cNvGrpSpPr/>
            <p:nvPr/>
          </p:nvGrpSpPr>
          <p:grpSpPr>
            <a:xfrm>
              <a:off x="940674" y="592769"/>
              <a:ext cx="5000548" cy="3484226"/>
              <a:chOff x="1775520" y="3068715"/>
              <a:chExt cx="5000548" cy="3484226"/>
            </a:xfrm>
          </p:grpSpPr>
          <p:pic>
            <p:nvPicPr>
              <p:cNvPr id="10" name="Grafik 9">
                <a:extLst>
                  <a:ext uri="{FF2B5EF4-FFF2-40B4-BE49-F238E27FC236}">
                    <a16:creationId xmlns:a16="http://schemas.microsoft.com/office/drawing/2014/main" id="{B8F29EAB-2AA6-4EEE-A08E-A4382EF530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75520" y="3068715"/>
                <a:ext cx="5000548" cy="348422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45F52F4-E599-4342-A5DE-651070E9126D}"/>
                  </a:ext>
                </a:extLst>
              </p:cNvPr>
              <p:cNvSpPr txBox="1"/>
              <p:nvPr/>
            </p:nvSpPr>
            <p:spPr>
              <a:xfrm>
                <a:off x="2063552" y="5374758"/>
                <a:ext cx="273630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de-DE" sz="2400" b="1" dirty="0"/>
                  <a:t>A = \</a:t>
                </a:r>
                <a:r>
                  <a:rPr lang="de-DE" sz="2400" b="1" dirty="0" err="1"/>
                  <a:t>pi</a:t>
                </a:r>
                <a:r>
                  <a:rPr lang="de-DE" sz="2400" b="1" dirty="0"/>
                  <a:t> r^2</a:t>
                </a:r>
              </a:p>
            </p:txBody>
          </p:sp>
        </p:grpSp>
        <p:pic>
          <p:nvPicPr>
            <p:cNvPr id="12" name="Grafik 11" descr="Scree">
              <a:extLst>
                <a:ext uri="{FF2B5EF4-FFF2-40B4-BE49-F238E27FC236}">
                  <a16:creationId xmlns:a16="http://schemas.microsoft.com/office/drawing/2014/main" id="{5AF91DCC-4733-4875-9C9C-0505B8334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79576" y="3542577"/>
              <a:ext cx="8477686" cy="316881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54966D3-04CD-43EA-BE6C-ADF83A489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016" y="619200"/>
            <a:ext cx="6514261" cy="760412"/>
          </a:xfrm>
        </p:spPr>
        <p:txBody>
          <a:bodyPr/>
          <a:lstStyle/>
          <a:p>
            <a:r>
              <a:rPr lang="de-DE" dirty="0"/>
              <a:t>Bilder von Formeln mit </a:t>
            </a:r>
            <a:r>
              <a:rPr lang="de-DE" dirty="0" err="1"/>
              <a:t>LaTex</a:t>
            </a:r>
            <a:r>
              <a:rPr lang="de-DE" dirty="0"/>
              <a:t>-Online-Editoren erstellen</a:t>
            </a:r>
          </a:p>
        </p:txBody>
      </p:sp>
      <p:grpSp>
        <p:nvGrpSpPr>
          <p:cNvPr id="4" name="Gruppieren 3" descr="Screenshots der Oberfläche des Online LaTeX-Formeleditors">
            <a:extLst>
              <a:ext uri="{FF2B5EF4-FFF2-40B4-BE49-F238E27FC236}">
                <a16:creationId xmlns:a16="http://schemas.microsoft.com/office/drawing/2014/main" id="{B085A0F4-D23D-40E8-8ABE-C899BB32D87E}"/>
              </a:ext>
            </a:extLst>
          </p:cNvPr>
          <p:cNvGrpSpPr/>
          <p:nvPr/>
        </p:nvGrpSpPr>
        <p:grpSpPr>
          <a:xfrm>
            <a:off x="940674" y="619200"/>
            <a:ext cx="9816588" cy="6118621"/>
            <a:chOff x="940674" y="619200"/>
            <a:chExt cx="9816588" cy="6118621"/>
          </a:xfrm>
        </p:grpSpPr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B0B02C6B-FC6B-44F4-878F-69C89E98B74C}"/>
                </a:ext>
              </a:extLst>
            </p:cNvPr>
            <p:cNvGrpSpPr/>
            <p:nvPr/>
          </p:nvGrpSpPr>
          <p:grpSpPr>
            <a:xfrm>
              <a:off x="940674" y="619200"/>
              <a:ext cx="5000548" cy="3484226"/>
              <a:chOff x="1775520" y="3068715"/>
              <a:chExt cx="5000548" cy="3484226"/>
            </a:xfrm>
          </p:grpSpPr>
          <p:pic>
            <p:nvPicPr>
              <p:cNvPr id="5" name="Grafik 4">
                <a:extLst>
                  <a:ext uri="{FF2B5EF4-FFF2-40B4-BE49-F238E27FC236}">
                    <a16:creationId xmlns:a16="http://schemas.microsoft.com/office/drawing/2014/main" id="{5BBE5125-307C-4D42-8391-152A501D40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75520" y="3068715"/>
                <a:ext cx="5000548" cy="348422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D3B776BE-7F7D-4B15-BCE2-9D3C0AB867B5}"/>
                  </a:ext>
                </a:extLst>
              </p:cNvPr>
              <p:cNvSpPr txBox="1"/>
              <p:nvPr/>
            </p:nvSpPr>
            <p:spPr>
              <a:xfrm>
                <a:off x="2063552" y="5374758"/>
                <a:ext cx="273630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de-DE" sz="2400" b="1" dirty="0"/>
                  <a:t>A = \</a:t>
                </a:r>
                <a:r>
                  <a:rPr lang="de-DE" sz="2400" b="1" dirty="0" err="1"/>
                  <a:t>pi</a:t>
                </a:r>
                <a:r>
                  <a:rPr lang="de-DE" sz="2400" b="1" dirty="0"/>
                  <a:t> r^2</a:t>
                </a:r>
              </a:p>
            </p:txBody>
          </p:sp>
        </p:grpSp>
        <p:pic>
          <p:nvPicPr>
            <p:cNvPr id="14" name="Grafik 13" descr="Scree">
              <a:extLst>
                <a:ext uri="{FF2B5EF4-FFF2-40B4-BE49-F238E27FC236}">
                  <a16:creationId xmlns:a16="http://schemas.microsoft.com/office/drawing/2014/main" id="{CB946C6F-3370-4C2F-A17A-58C0DAE89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79576" y="3569008"/>
              <a:ext cx="8477686" cy="316881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5D5A1A72-3246-433D-B9C4-A795A1816E30}"/>
                </a:ext>
              </a:extLst>
            </p:cNvPr>
            <p:cNvSpPr/>
            <p:nvPr/>
          </p:nvSpPr>
          <p:spPr bwMode="auto">
            <a:xfrm>
              <a:off x="2423592" y="6184247"/>
              <a:ext cx="4248472" cy="344720"/>
            </a:xfrm>
            <a:prstGeom prst="rect">
              <a:avLst/>
            </a:prstGeom>
            <a:noFill/>
            <a:ln w="476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93589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1598DF-7292-413A-BCE1-D8E54D0FF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661" y="-604329"/>
            <a:ext cx="10258677" cy="760412"/>
          </a:xfrm>
        </p:spPr>
        <p:txBody>
          <a:bodyPr/>
          <a:lstStyle/>
          <a:p>
            <a:r>
              <a:rPr lang="de-DE" dirty="0">
                <a:highlight>
                  <a:srgbClr val="FFFF00"/>
                </a:highlight>
              </a:rPr>
              <a:t>Formelbild auf PPTX-Folie einfügen</a:t>
            </a:r>
          </a:p>
        </p:txBody>
      </p:sp>
      <p:grpSp>
        <p:nvGrpSpPr>
          <p:cNvPr id="5" name="Gruppieren 4" descr="Screenshot einer PowerPointfolie auf der eine Formel als Bild eingefügt wurde. Im Dialogfeld rechts ist die Formel in LaTeX-Sprache als Alternativtext eingefügt.">
            <a:extLst>
              <a:ext uri="{FF2B5EF4-FFF2-40B4-BE49-F238E27FC236}">
                <a16:creationId xmlns:a16="http://schemas.microsoft.com/office/drawing/2014/main" id="{71608013-F46F-44F5-83B6-0A65EC61337E}"/>
              </a:ext>
            </a:extLst>
          </p:cNvPr>
          <p:cNvGrpSpPr/>
          <p:nvPr/>
        </p:nvGrpSpPr>
        <p:grpSpPr>
          <a:xfrm>
            <a:off x="551384" y="836712"/>
            <a:ext cx="11449280" cy="5505165"/>
            <a:chOff x="-816768" y="-4370"/>
            <a:chExt cx="11449280" cy="5505165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593382C9-E30C-4161-BCC0-A5334378A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816768" y="-4370"/>
              <a:ext cx="11449280" cy="5505165"/>
            </a:xfrm>
            <a:prstGeom prst="rect">
              <a:avLst/>
            </a:prstGeom>
          </p:spPr>
        </p:pic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2371AD09-DC7F-4B5D-B178-F8EDED9CC36C}"/>
                </a:ext>
              </a:extLst>
            </p:cNvPr>
            <p:cNvGrpSpPr/>
            <p:nvPr/>
          </p:nvGrpSpPr>
          <p:grpSpPr>
            <a:xfrm>
              <a:off x="-810763" y="332611"/>
              <a:ext cx="7200800" cy="4054778"/>
              <a:chOff x="-810763" y="332611"/>
              <a:chExt cx="7200800" cy="4054778"/>
            </a:xfrm>
          </p:grpSpPr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A9B05B9F-41FB-4764-9EE8-B9F28381497F}"/>
                  </a:ext>
                </a:extLst>
              </p:cNvPr>
              <p:cNvSpPr/>
              <p:nvPr/>
            </p:nvSpPr>
            <p:spPr bwMode="auto">
              <a:xfrm>
                <a:off x="-462804" y="714981"/>
                <a:ext cx="6768752" cy="367240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pic>
            <p:nvPicPr>
              <p:cNvPr id="8" name="Grafik 7">
                <a:extLst>
                  <a:ext uri="{FF2B5EF4-FFF2-40B4-BE49-F238E27FC236}">
                    <a16:creationId xmlns:a16="http://schemas.microsoft.com/office/drawing/2014/main" id="{28DAE543-6CFD-43B4-A124-26F21F0748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6113" y="1471065"/>
                <a:ext cx="3780421" cy="2160240"/>
              </a:xfrm>
              <a:prstGeom prst="rect">
                <a:avLst/>
              </a:prstGeom>
            </p:spPr>
          </p:pic>
          <p:sp>
            <p:nvSpPr>
              <p:cNvPr id="9" name="Rechteck 8">
                <a:extLst>
                  <a:ext uri="{FF2B5EF4-FFF2-40B4-BE49-F238E27FC236}">
                    <a16:creationId xmlns:a16="http://schemas.microsoft.com/office/drawing/2014/main" id="{06B3E61A-2E25-483D-B613-256D2A649FC4}"/>
                  </a:ext>
                </a:extLst>
              </p:cNvPr>
              <p:cNvSpPr/>
              <p:nvPr/>
            </p:nvSpPr>
            <p:spPr bwMode="auto">
              <a:xfrm>
                <a:off x="-810763" y="332611"/>
                <a:ext cx="7200800" cy="76041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13" name="Textfeld 12">
            <a:extLst>
              <a:ext uri="{FF2B5EF4-FFF2-40B4-BE49-F238E27FC236}">
                <a16:creationId xmlns:a16="http://schemas.microsoft.com/office/drawing/2014/main" id="{9379C700-A4A1-4A1A-840B-28C6E1215463}"/>
              </a:ext>
            </a:extLst>
          </p:cNvPr>
          <p:cNvSpPr txBox="1"/>
          <p:nvPr/>
        </p:nvSpPr>
        <p:spPr>
          <a:xfrm>
            <a:off x="8328248" y="4221088"/>
            <a:ext cx="3467079" cy="12003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e-DE" b="1" dirty="0"/>
              <a:t>Formel zur Berechnung des Kreisumfangs: </a:t>
            </a:r>
            <a:r>
              <a:rPr lang="de-DE" sz="1800" b="1" dirty="0"/>
              <a:t>A = \</a:t>
            </a:r>
            <a:r>
              <a:rPr lang="de-DE" sz="1800" b="1" dirty="0" err="1"/>
              <a:t>pi</a:t>
            </a:r>
            <a:r>
              <a:rPr lang="de-DE" sz="1800" b="1" dirty="0"/>
              <a:t> r^2</a:t>
            </a:r>
          </a:p>
          <a:p>
            <a:endParaRPr lang="de-DE" sz="1800" b="1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524885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0709B3-03A6-4319-AB2E-40FC91175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Diagramme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1DF09A-37FD-4766-9D07-E6C70D2B5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244803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7171019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„Die Verteilung der Ergebnisse sehen Sie in der Grafik“</a:t>
            </a:r>
            <a:endParaRPr dirty="0"/>
          </a:p>
        </p:txBody>
      </p:sp>
      <p:pic>
        <p:nvPicPr>
          <p:cNvPr id="3" name="Grafik 2" descr="Beispielbild für eine komplexe Abbildung mit einem Tortendiagramm und einer erläuternden Legende">
            <a:extLst>
              <a:ext uri="{FF2B5EF4-FFF2-40B4-BE49-F238E27FC236}">
                <a16:creationId xmlns:a16="http://schemas.microsoft.com/office/drawing/2014/main" id="{7EA32806-DF07-4DBE-BC71-3FFE446AE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592" y="2284412"/>
            <a:ext cx="8026813" cy="40261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2014451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74A3DB-B259-4990-8AE5-C911D1E7D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661" y="-1395536"/>
            <a:ext cx="10258677" cy="760412"/>
          </a:xfrm>
        </p:spPr>
        <p:txBody>
          <a:bodyPr/>
          <a:lstStyle/>
          <a:p>
            <a:r>
              <a:rPr lang="de-DE" dirty="0"/>
              <a:t>Alternativtexte für komplexe Diagramme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123B8BB-6FD8-4463-A63F-63BF22CD6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 descr="Screenshot einer PowerPointfolie mit einer eingefügten Diagrammabbildung. Der automatisch generierte Text rechts im Alternativtextfeld lautet: Ein Bild, das Text, Screenshot, Diagramm, Schrift enthält.">
            <a:extLst>
              <a:ext uri="{FF2B5EF4-FFF2-40B4-BE49-F238E27FC236}">
                <a16:creationId xmlns:a16="http://schemas.microsoft.com/office/drawing/2014/main" id="{F6403E42-5E39-439D-8214-D9DFBE43A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63" y="678530"/>
            <a:ext cx="11449272" cy="550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9104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6C1228-66E6-41FD-8A89-1A8FE4221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626" y="1524000"/>
            <a:ext cx="10031958" cy="760412"/>
          </a:xfrm>
        </p:spPr>
        <p:txBody>
          <a:bodyPr/>
          <a:lstStyle/>
          <a:p>
            <a:pPr marL="0" indent="0"/>
            <a:r>
              <a:rPr lang="de-DE" dirty="0"/>
              <a:t>Digitale Alternativen </a:t>
            </a:r>
            <a:br>
              <a:rPr lang="de-DE" dirty="0"/>
            </a:br>
            <a:r>
              <a:rPr lang="de-DE" dirty="0"/>
              <a:t>für komplexe Bildbeschreibungen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A18CB6-2154-4A36-823B-F8956EA01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504" y="2936083"/>
            <a:ext cx="9953704" cy="3275012"/>
          </a:xfrm>
        </p:spPr>
        <p:txBody>
          <a:bodyPr/>
          <a:lstStyle/>
          <a:p>
            <a:pPr marL="742910" lvl="1" indent="-342900">
              <a:buFont typeface="Arial" panose="020B0604020202020204" pitchFamily="34" charset="0"/>
              <a:buChar char="•"/>
            </a:pPr>
            <a:r>
              <a:rPr lang="de-DE" dirty="0"/>
              <a:t>Interne PPTX-Zusatzfolie mit ausführlichem Text</a:t>
            </a:r>
          </a:p>
          <a:p>
            <a:pPr marL="742910" lvl="1" indent="-342900">
              <a:buFont typeface="Arial" panose="020B0604020202020204" pitchFamily="34" charset="0"/>
              <a:buChar char="•"/>
            </a:pPr>
            <a:r>
              <a:rPr lang="de-DE" dirty="0"/>
              <a:t>Externe Word-Zusatzdatei mit ausführlichem Text</a:t>
            </a:r>
          </a:p>
          <a:p>
            <a:pPr marL="742910" lvl="1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742910" lvl="1" indent="-342900">
              <a:buFont typeface="Arial" panose="020B0604020202020204" pitchFamily="34" charset="0"/>
              <a:buChar char="•"/>
            </a:pPr>
            <a:r>
              <a:rPr lang="de-DE" dirty="0"/>
              <a:t>Interne PPTX-Audioerläuterung auf Folie</a:t>
            </a:r>
          </a:p>
          <a:p>
            <a:pPr marL="742910" lvl="1" indent="-342900">
              <a:buFont typeface="Arial" panose="020B0604020202020204" pitchFamily="34" charset="0"/>
              <a:buChar char="•"/>
            </a:pPr>
            <a:r>
              <a:rPr lang="de-DE" dirty="0"/>
              <a:t>Externe Audioerläuterung der Folie über </a:t>
            </a:r>
            <a:r>
              <a:rPr lang="de-DE" dirty="0" err="1"/>
              <a:t>Opencast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89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0515161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dirty="0" err="1"/>
              <a:t>Wer</a:t>
            </a:r>
            <a:r>
              <a:rPr dirty="0"/>
              <a:t> </a:t>
            </a:r>
            <a:r>
              <a:rPr dirty="0" err="1"/>
              <a:t>ist</a:t>
            </a:r>
            <a:r>
              <a:rPr dirty="0"/>
              <a:t> </a:t>
            </a:r>
            <a:r>
              <a:rPr dirty="0" err="1"/>
              <a:t>betroffen</a:t>
            </a:r>
            <a:r>
              <a:rPr dirty="0"/>
              <a:t>?</a:t>
            </a:r>
          </a:p>
        </p:txBody>
      </p:sp>
      <p:sp>
        <p:nvSpPr>
          <p:cNvPr id="64584446" name="Inhaltsplatzhalter 2"/>
          <p:cNvSpPr>
            <a:spLocks noGrp="1"/>
          </p:cNvSpPr>
          <p:nvPr>
            <p:ph idx="1"/>
          </p:nvPr>
        </p:nvSpPr>
        <p:spPr bwMode="auto">
          <a:xfrm>
            <a:off x="1625600" y="2420888"/>
            <a:ext cx="9953703" cy="327501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sz="2500" dirty="0">
                <a:solidFill>
                  <a:srgbClr val="17191C"/>
                </a:solidFill>
                <a:latin typeface="ARial"/>
                <a:ea typeface="ARial"/>
                <a:cs typeface="ARial"/>
              </a:rPr>
              <a:t>Best</a:t>
            </a:r>
            <a:r>
              <a:rPr lang="de-DE" sz="2500" dirty="0">
                <a:solidFill>
                  <a:srgbClr val="17191C"/>
                </a:solidFill>
                <a:latin typeface="ARial"/>
                <a:ea typeface="ARial"/>
                <a:cs typeface="ARial"/>
              </a:rPr>
              <a:t> </a:t>
            </a:r>
            <a:r>
              <a:rPr sz="2500" dirty="0">
                <a:solidFill>
                  <a:srgbClr val="17191C"/>
                </a:solidFill>
                <a:latin typeface="ARial"/>
                <a:ea typeface="ARial"/>
                <a:cs typeface="ARial"/>
              </a:rPr>
              <a:t>2-Studie 20</a:t>
            </a:r>
            <a:r>
              <a:rPr lang="de-DE" sz="2500" dirty="0">
                <a:solidFill>
                  <a:srgbClr val="17191C"/>
                </a:solidFill>
                <a:latin typeface="ARial"/>
                <a:ea typeface="ARial"/>
                <a:cs typeface="ARial"/>
              </a:rPr>
              <a:t>1</a:t>
            </a:r>
            <a:r>
              <a:rPr sz="2500" dirty="0">
                <a:solidFill>
                  <a:srgbClr val="17191C"/>
                </a:solidFill>
                <a:latin typeface="ARial"/>
                <a:ea typeface="ARial"/>
                <a:cs typeface="ARial"/>
              </a:rPr>
              <a:t>6</a:t>
            </a:r>
            <a:r>
              <a:rPr lang="de-DE" sz="2500" dirty="0">
                <a:solidFill>
                  <a:srgbClr val="17191C"/>
                </a:solidFill>
                <a:latin typeface="ARial"/>
                <a:ea typeface="ARial"/>
                <a:cs typeface="ARial"/>
              </a:rPr>
              <a:t> – Selbstbericht </a:t>
            </a:r>
            <a:r>
              <a:rPr lang="de-DE" sz="1400" b="0" i="0" u="none" strike="noStrike" cap="none" spc="0" dirty="0">
                <a:solidFill>
                  <a:srgbClr val="17191C"/>
                </a:solidFill>
                <a:latin typeface="ARial"/>
                <a:ea typeface="ARial"/>
                <a:cs typeface="ARial"/>
              </a:rPr>
              <a:t>(</a:t>
            </a:r>
            <a:r>
              <a:rPr lang="de-DE" sz="1400" b="0" i="0" u="none" strike="noStrike" cap="none" spc="0" dirty="0" err="1">
                <a:solidFill>
                  <a:srgbClr val="17191C"/>
                </a:solidFill>
                <a:latin typeface="ARial"/>
                <a:ea typeface="ARial"/>
                <a:cs typeface="ARial"/>
              </a:rPr>
              <a:t>Poskowsky</a:t>
            </a:r>
            <a:r>
              <a:rPr lang="de-DE" sz="1400" b="0" i="0" u="none" strike="noStrike" cap="none" spc="0" dirty="0">
                <a:solidFill>
                  <a:srgbClr val="17191C"/>
                </a:solidFill>
                <a:latin typeface="ARial"/>
                <a:ea typeface="ARial"/>
                <a:cs typeface="ARial"/>
              </a:rPr>
              <a:t> et al., 2018)</a:t>
            </a:r>
          </a:p>
          <a:p>
            <a:pPr>
              <a:spcBef>
                <a:spcPts val="0"/>
              </a:spcBef>
              <a:defRPr/>
            </a:pPr>
            <a:endParaRPr sz="1400" dirty="0">
              <a:solidFill>
                <a:srgbClr val="17191C"/>
              </a:solidFill>
              <a:latin typeface="ARial"/>
              <a:ea typeface="ARial"/>
              <a:cs typeface="ARial"/>
            </a:endParaRPr>
          </a:p>
          <a:p>
            <a:pPr marL="760988" lvl="1" indent="-360978">
              <a:spcBef>
                <a:spcPts val="0"/>
              </a:spcBef>
              <a:buFont typeface="Arial"/>
              <a:buChar char="•"/>
              <a:defRPr/>
            </a:pPr>
            <a:r>
              <a:rPr sz="2100" dirty="0">
                <a:solidFill>
                  <a:srgbClr val="17191C"/>
                </a:solidFill>
                <a:latin typeface="ARial"/>
                <a:ea typeface="ARial"/>
                <a:cs typeface="ARial"/>
              </a:rPr>
              <a:t>11% </a:t>
            </a:r>
            <a:r>
              <a:rPr sz="2100" dirty="0" err="1">
                <a:solidFill>
                  <a:srgbClr val="17191C"/>
                </a:solidFill>
                <a:latin typeface="ARial"/>
                <a:ea typeface="ARial"/>
                <a:cs typeface="ARial"/>
              </a:rPr>
              <a:t>beeinträchtigte</a:t>
            </a:r>
            <a:r>
              <a:rPr sz="2100" dirty="0">
                <a:solidFill>
                  <a:srgbClr val="17191C"/>
                </a:solidFill>
                <a:latin typeface="ARial"/>
                <a:ea typeface="ARial"/>
                <a:cs typeface="ARial"/>
              </a:rPr>
              <a:t> </a:t>
            </a:r>
            <a:r>
              <a:rPr sz="2100" dirty="0" err="1">
                <a:solidFill>
                  <a:srgbClr val="17191C"/>
                </a:solidFill>
                <a:latin typeface="ARial"/>
                <a:ea typeface="ARial"/>
                <a:cs typeface="ARial"/>
              </a:rPr>
              <a:t>Studierende</a:t>
            </a:r>
            <a:r>
              <a:rPr lang="de-DE" sz="2100" dirty="0">
                <a:solidFill>
                  <a:srgbClr val="17191C"/>
                </a:solidFill>
                <a:latin typeface="ARial"/>
                <a:ea typeface="ARial"/>
                <a:cs typeface="ARial"/>
              </a:rPr>
              <a:t> in Deutschland</a:t>
            </a:r>
            <a:endParaRPr sz="2100" dirty="0">
              <a:solidFill>
                <a:srgbClr val="17191C"/>
              </a:solidFill>
              <a:latin typeface="ARial"/>
              <a:ea typeface="ARial"/>
              <a:cs typeface="ARial"/>
            </a:endParaRPr>
          </a:p>
          <a:p>
            <a:pPr marL="760988" lvl="1" indent="-360978">
              <a:buFont typeface="Arial"/>
              <a:buChar char="•"/>
              <a:defRPr/>
            </a:pPr>
            <a:r>
              <a:rPr sz="2100" dirty="0">
                <a:solidFill>
                  <a:srgbClr val="17191C"/>
                </a:solidFill>
                <a:latin typeface="ARial"/>
                <a:ea typeface="ARial"/>
                <a:cs typeface="ARial"/>
              </a:rPr>
              <a:t>Nur </a:t>
            </a:r>
            <a:r>
              <a:rPr lang="de-DE" sz="2100" dirty="0">
                <a:solidFill>
                  <a:srgbClr val="17191C"/>
                </a:solidFill>
                <a:latin typeface="ARial"/>
                <a:ea typeface="ARial"/>
                <a:cs typeface="ARial"/>
              </a:rPr>
              <a:t>4</a:t>
            </a:r>
            <a:r>
              <a:rPr sz="2100" dirty="0">
                <a:solidFill>
                  <a:srgbClr val="17191C"/>
                </a:solidFill>
                <a:latin typeface="ARial"/>
                <a:ea typeface="ARial"/>
                <a:cs typeface="ARial"/>
              </a:rPr>
              <a:t>% der </a:t>
            </a:r>
            <a:r>
              <a:rPr sz="2100" dirty="0" err="1">
                <a:solidFill>
                  <a:srgbClr val="17191C"/>
                </a:solidFill>
                <a:latin typeface="ARial"/>
                <a:ea typeface="ARial"/>
                <a:cs typeface="ARial"/>
              </a:rPr>
              <a:t>Beeinträchtigungen</a:t>
            </a:r>
            <a:r>
              <a:rPr lang="de-DE" sz="2100" dirty="0">
                <a:solidFill>
                  <a:srgbClr val="17191C"/>
                </a:solidFill>
                <a:latin typeface="ARial"/>
                <a:ea typeface="ARial"/>
                <a:cs typeface="ARial"/>
              </a:rPr>
              <a:t> auf Anhieb</a:t>
            </a:r>
            <a:r>
              <a:rPr sz="2100" dirty="0">
                <a:solidFill>
                  <a:srgbClr val="17191C"/>
                </a:solidFill>
                <a:latin typeface="ARial"/>
                <a:ea typeface="ARial"/>
                <a:cs typeface="ARial"/>
              </a:rPr>
              <a:t> </a:t>
            </a:r>
            <a:r>
              <a:rPr sz="2100" dirty="0" err="1">
                <a:solidFill>
                  <a:srgbClr val="17191C"/>
                </a:solidFill>
                <a:latin typeface="ARial"/>
                <a:ea typeface="ARial"/>
                <a:cs typeface="ARial"/>
              </a:rPr>
              <a:t>sichtbar</a:t>
            </a:r>
            <a:r>
              <a:rPr sz="2100" dirty="0">
                <a:latin typeface="ARial"/>
                <a:ea typeface="ARial"/>
                <a:cs typeface="ARial"/>
              </a:rPr>
              <a:t> </a:t>
            </a:r>
            <a:endParaRPr lang="de-DE" sz="2100" dirty="0">
              <a:latin typeface="ARial"/>
              <a:ea typeface="ARial"/>
              <a:cs typeface="ARial"/>
            </a:endParaRPr>
          </a:p>
          <a:p>
            <a:pPr marL="760988" lvl="1" indent="-360978">
              <a:buFont typeface="Arial"/>
              <a:buChar char="•"/>
              <a:defRPr/>
            </a:pPr>
            <a:r>
              <a:rPr lang="de-DE" sz="2100" dirty="0">
                <a:latin typeface="ARial"/>
                <a:ea typeface="ARial"/>
                <a:cs typeface="ARial"/>
              </a:rPr>
              <a:t>Am stärksten studienbeeinträchtigend:</a:t>
            </a:r>
            <a:r>
              <a:rPr sz="2100" dirty="0">
                <a:latin typeface="ARial"/>
                <a:ea typeface="ARial"/>
                <a:cs typeface="ARial"/>
              </a:rPr>
              <a:t> </a:t>
            </a:r>
            <a:endParaRPr lang="de-DE" sz="2100" dirty="0">
              <a:latin typeface="ARial"/>
              <a:ea typeface="ARial"/>
              <a:cs typeface="ARial"/>
            </a:endParaRPr>
          </a:p>
          <a:p>
            <a:pPr marL="1160998" lvl="2" indent="-360978">
              <a:buFont typeface="Arial"/>
              <a:buChar char="•"/>
              <a:defRPr/>
            </a:pPr>
            <a:r>
              <a:rPr lang="de-DE" sz="1900" dirty="0">
                <a:latin typeface="ARial"/>
                <a:ea typeface="ARial"/>
                <a:cs typeface="ARial"/>
              </a:rPr>
              <a:t>Psychische Erkrankungen (&gt; 50% )</a:t>
            </a:r>
          </a:p>
          <a:p>
            <a:pPr marL="1160998" lvl="2" indent="-360978">
              <a:buFont typeface="Arial"/>
              <a:buChar char="•"/>
              <a:defRPr/>
            </a:pPr>
            <a:r>
              <a:rPr lang="de-DE" sz="1900" dirty="0">
                <a:latin typeface="ARial"/>
                <a:ea typeface="ARial"/>
                <a:cs typeface="ARial"/>
              </a:rPr>
              <a:t>Chronisch-somatische Erkrankungen (20% )</a:t>
            </a:r>
          </a:p>
          <a:p>
            <a:pPr marL="800020" lvl="2" indent="0">
              <a:defRPr/>
            </a:pPr>
            <a:endParaRPr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dirty="0"/>
              <a:t>Best 3</a:t>
            </a:r>
            <a:r>
              <a:rPr lang="de-DE" dirty="0"/>
              <a:t>-Studie 2021: 16% </a:t>
            </a:r>
            <a:r>
              <a:rPr lang="de-DE" sz="1400" dirty="0">
                <a:latin typeface="+mj-lt"/>
              </a:rPr>
              <a:t>(</a:t>
            </a:r>
            <a:r>
              <a:rPr lang="de-DE" sz="1400" dirty="0">
                <a:solidFill>
                  <a:srgbClr val="000000"/>
                </a:solidFill>
                <a:effectLst/>
                <a:latin typeface="+mj-lt"/>
              </a:rPr>
              <a:t>Steinkühler et al., 2023)</a:t>
            </a:r>
          </a:p>
        </p:txBody>
      </p:sp>
    </p:spTree>
    <p:extLst>
      <p:ext uri="{BB962C8B-B14F-4D97-AF65-F5344CB8AC3E}">
        <p14:creationId xmlns:p14="http://schemas.microsoft.com/office/powerpoint/2010/main" val="1857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4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4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4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4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4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44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44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84446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023E54-99B8-490C-B49D-051F385C9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260648"/>
            <a:ext cx="10258677" cy="760412"/>
          </a:xfrm>
        </p:spPr>
        <p:txBody>
          <a:bodyPr/>
          <a:lstStyle/>
          <a:p>
            <a:r>
              <a:rPr lang="de-DE" dirty="0"/>
              <a:t>Einzelne Folien in PowerPoint besprechen</a:t>
            </a:r>
            <a:br>
              <a:rPr lang="de-DE" dirty="0"/>
            </a:br>
            <a:endParaRPr lang="de-DE" dirty="0"/>
          </a:p>
        </p:txBody>
      </p:sp>
      <p:pic>
        <p:nvPicPr>
          <p:cNvPr id="6" name="Grafik 5" descr="Screenshot einer PowerPoint-Arbeitsfläche mit dem aktivierten Menüband Aufzeichnung.">
            <a:extLst>
              <a:ext uri="{FF2B5EF4-FFF2-40B4-BE49-F238E27FC236}">
                <a16:creationId xmlns:a16="http://schemas.microsoft.com/office/drawing/2014/main" id="{11E0AB56-6D24-4FE0-AC7C-F5603065A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64" y="1296695"/>
            <a:ext cx="10163932" cy="517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2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22C0FF-53CE-474B-BEED-D6AF1CF90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970" y="-1045093"/>
            <a:ext cx="10258677" cy="760412"/>
          </a:xfrm>
        </p:spPr>
        <p:txBody>
          <a:bodyPr/>
          <a:lstStyle/>
          <a:p>
            <a:r>
              <a:rPr lang="de-DE" dirty="0"/>
              <a:t>Einzelne Folien in PowerPoint besprechen: Aufnahmeansicht</a:t>
            </a:r>
          </a:p>
        </p:txBody>
      </p:sp>
      <p:pic>
        <p:nvPicPr>
          <p:cNvPr id="7" name="Grafik 6" descr="Screenshot einer PowerPointfolie in der Aufnahmeansicht">
            <a:extLst>
              <a:ext uri="{FF2B5EF4-FFF2-40B4-BE49-F238E27FC236}">
                <a16:creationId xmlns:a16="http://schemas.microsoft.com/office/drawing/2014/main" id="{03F69C14-EEEC-40D6-AEFA-C4B8C3E55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661" y="692696"/>
            <a:ext cx="10258677" cy="577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950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2D8C5F-776A-44EC-BF95-C0498F5D9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626" y="1950720"/>
            <a:ext cx="10258677" cy="760412"/>
          </a:xfrm>
        </p:spPr>
        <p:txBody>
          <a:bodyPr/>
          <a:lstStyle/>
          <a:p>
            <a:r>
              <a:rPr lang="de-DE" dirty="0"/>
              <a:t>ABER…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5BC57A-9DC5-40CD-A957-90D284CC0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/>
              <a:t>Audioformate bringen neue Barrieren für Hörbeeinträchtigte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4BC44C83-E7EF-455A-B6F9-D62F0FF7F31A}"/>
              </a:ext>
            </a:extLst>
          </p:cNvPr>
          <p:cNvSpPr txBox="1">
            <a:spLocks/>
          </p:cNvSpPr>
          <p:nvPr/>
        </p:nvSpPr>
        <p:spPr bwMode="auto">
          <a:xfrm>
            <a:off x="966661" y="-760412"/>
            <a:ext cx="10258677" cy="7604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154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457154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 sz="3000" b="1">
                <a:solidFill>
                  <a:srgbClr val="980528"/>
                </a:solidFill>
                <a:latin typeface="Arial"/>
                <a:ea typeface="Noto Sans CJK SC Regular"/>
                <a:cs typeface="Noto Sans CJK SC Regular"/>
              </a:defRPr>
            </a:lvl2pPr>
            <a:lvl3pPr algn="l" defTabSz="457154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 sz="3000" b="1">
                <a:solidFill>
                  <a:srgbClr val="980528"/>
                </a:solidFill>
                <a:latin typeface="Arial"/>
                <a:ea typeface="Noto Sans CJK SC Regular"/>
                <a:cs typeface="Noto Sans CJK SC Regular"/>
              </a:defRPr>
            </a:lvl3pPr>
            <a:lvl4pPr algn="l" defTabSz="457154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 sz="3000" b="1">
                <a:solidFill>
                  <a:srgbClr val="980528"/>
                </a:solidFill>
                <a:latin typeface="Arial"/>
                <a:ea typeface="Noto Sans CJK SC Regular"/>
                <a:cs typeface="Noto Sans CJK SC Regular"/>
              </a:defRPr>
            </a:lvl4pPr>
            <a:lvl5pPr algn="l" defTabSz="457154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 sz="3000" b="1">
                <a:solidFill>
                  <a:srgbClr val="980528"/>
                </a:solidFill>
                <a:latin typeface="Arial"/>
                <a:ea typeface="Noto Sans CJK SC Regular"/>
                <a:cs typeface="Noto Sans CJK SC Regular"/>
              </a:defRPr>
            </a:lvl5pPr>
            <a:lvl6pPr marL="2514349" indent="-228577" algn="l" defTabSz="457154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 sz="3000" b="1">
                <a:solidFill>
                  <a:srgbClr val="980528"/>
                </a:solidFill>
                <a:latin typeface="Arial"/>
                <a:ea typeface="Noto Sans CJK SC Regular"/>
                <a:cs typeface="Noto Sans CJK SC Regular"/>
              </a:defRPr>
            </a:lvl6pPr>
            <a:lvl7pPr marL="2971502" indent="-228577" algn="l" defTabSz="457154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 sz="3000" b="1">
                <a:solidFill>
                  <a:srgbClr val="980528"/>
                </a:solidFill>
                <a:latin typeface="Arial"/>
                <a:ea typeface="Noto Sans CJK SC Regular"/>
                <a:cs typeface="Noto Sans CJK SC Regular"/>
              </a:defRPr>
            </a:lvl7pPr>
            <a:lvl8pPr marL="3428657" indent="-228577" algn="l" defTabSz="457154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 sz="3000" b="1">
                <a:solidFill>
                  <a:srgbClr val="980528"/>
                </a:solidFill>
                <a:latin typeface="Arial"/>
                <a:ea typeface="Noto Sans CJK SC Regular"/>
                <a:cs typeface="Noto Sans CJK SC Regular"/>
              </a:defRPr>
            </a:lvl8pPr>
            <a:lvl9pPr marL="3885811" indent="-228577" algn="l" defTabSz="457154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 sz="3000" b="1">
                <a:solidFill>
                  <a:srgbClr val="980528"/>
                </a:solidFill>
                <a:latin typeface="Arial"/>
                <a:ea typeface="Noto Sans CJK SC Regular"/>
                <a:cs typeface="Noto Sans CJK SC Regular"/>
              </a:defRPr>
            </a:lvl9pPr>
          </a:lstStyle>
          <a:p>
            <a:r>
              <a:rPr lang="de-DE" dirty="0"/>
              <a:t>Probleme mit reinen Audioformaten</a:t>
            </a:r>
          </a:p>
        </p:txBody>
      </p:sp>
    </p:spTree>
    <p:extLst>
      <p:ext uri="{BB962C8B-B14F-4D97-AF65-F5344CB8AC3E}">
        <p14:creationId xmlns:p14="http://schemas.microsoft.com/office/powerpoint/2010/main" val="214463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2FFFAF-0157-4370-934E-4C3964F7C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1556792"/>
            <a:ext cx="10258425" cy="760413"/>
          </a:xfrm>
        </p:spPr>
        <p:txBody>
          <a:bodyPr/>
          <a:lstStyle/>
          <a:p>
            <a:r>
              <a:rPr lang="de-DE" dirty="0"/>
              <a:t>Untertitel für besprochene Folie bereitstellen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B1A7C4-076B-478D-8DBA-FE74D0745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184" y="2352269"/>
            <a:ext cx="9953625" cy="3275013"/>
          </a:xfrm>
        </p:spPr>
        <p:txBody>
          <a:bodyPr/>
          <a:lstStyle/>
          <a:p>
            <a:pPr marL="457155" lvl="1" indent="0"/>
            <a:r>
              <a:rPr lang="de-DE" sz="2400" dirty="0"/>
              <a:t>UOS-interne datenschutzkonforme Möglichkeit</a:t>
            </a:r>
          </a:p>
          <a:p>
            <a:pPr marL="800055" lvl="1" indent="-342900">
              <a:buFont typeface="Arial" panose="020B0604020202020204" pitchFamily="34" charset="0"/>
              <a:buChar char="•"/>
            </a:pPr>
            <a:r>
              <a:rPr lang="de-DE" sz="2400" dirty="0"/>
              <a:t>Besprochene Folie als PPTX-Kurzvideo exportieren</a:t>
            </a:r>
          </a:p>
          <a:p>
            <a:pPr marL="800055" lvl="1" indent="-342900">
              <a:buFont typeface="Arial" panose="020B0604020202020204" pitchFamily="34" charset="0"/>
              <a:buChar char="•"/>
            </a:pPr>
            <a:r>
              <a:rPr lang="de-DE" sz="2400" dirty="0"/>
              <a:t>Upload in </a:t>
            </a:r>
            <a:r>
              <a:rPr lang="de-DE" sz="2400" dirty="0" err="1"/>
              <a:t>Opencast</a:t>
            </a:r>
            <a:endParaRPr lang="de-DE" sz="2400" dirty="0"/>
          </a:p>
          <a:p>
            <a:pPr marL="1200065" lvl="2" indent="-342900">
              <a:buFont typeface="Arial" panose="020B0604020202020204" pitchFamily="34" charset="0"/>
              <a:buChar char="•"/>
            </a:pPr>
            <a:r>
              <a:rPr lang="de-DE" sz="2200" dirty="0"/>
              <a:t>automatische Untertitel und Transkript</a:t>
            </a:r>
          </a:p>
          <a:p>
            <a:pPr marL="1200065" lvl="2" indent="-342900">
              <a:buFont typeface="Arial" panose="020B0604020202020204" pitchFamily="34" charset="0"/>
              <a:buChar char="•"/>
            </a:pPr>
            <a:r>
              <a:rPr lang="de-DE" sz="2200" dirty="0"/>
              <a:t>Link oder QR-Code zu den Videos auf Präsentationsfolie</a:t>
            </a:r>
          </a:p>
          <a:p>
            <a:pPr lvl="1"/>
            <a:endParaRPr lang="de-DE" dirty="0"/>
          </a:p>
          <a:p>
            <a:pPr marL="457155" lvl="1" indent="0"/>
            <a:r>
              <a:rPr lang="de-DE" sz="2400" dirty="0">
                <a:hlinkClick r:id="rId2"/>
              </a:rPr>
              <a:t>Anleitung zur Untertitelung in M365</a:t>
            </a:r>
            <a:endParaRPr lang="de-DE" sz="2400" dirty="0"/>
          </a:p>
          <a:p>
            <a:pPr marL="1200065" lvl="2" indent="-342900">
              <a:buFont typeface="Arial" panose="020B0604020202020204" pitchFamily="34" charset="0"/>
              <a:buChar char="•"/>
            </a:pPr>
            <a:r>
              <a:rPr lang="de-DE" sz="2200" dirty="0"/>
              <a:t>automatische Untertitel mit KI </a:t>
            </a:r>
          </a:p>
          <a:p>
            <a:pPr marL="1200065" lvl="2" indent="-342900">
              <a:buFont typeface="Arial" panose="020B0604020202020204" pitchFamily="34" charset="0"/>
              <a:buChar char="•"/>
            </a:pPr>
            <a:r>
              <a:rPr lang="de-DE" sz="2200" dirty="0"/>
              <a:t>evtl. Datenschutzprobleme</a:t>
            </a:r>
          </a:p>
          <a:p>
            <a:pPr lvl="1"/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393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689DE4-DD27-47B6-A46B-56045E7B5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661" y="-1251520"/>
            <a:ext cx="10258677" cy="760412"/>
          </a:xfrm>
        </p:spPr>
        <p:txBody>
          <a:bodyPr/>
          <a:lstStyle/>
          <a:p>
            <a:r>
              <a:rPr lang="de-DE" dirty="0"/>
              <a:t>Beispielfolie mit Hinweis auf ein externes </a:t>
            </a:r>
            <a:r>
              <a:rPr lang="de-DE" dirty="0" err="1"/>
              <a:t>Opencast</a:t>
            </a:r>
            <a:r>
              <a:rPr lang="de-DE" dirty="0"/>
              <a:t>-Erläuterungsvideo</a:t>
            </a:r>
          </a:p>
        </p:txBody>
      </p:sp>
      <p:pic>
        <p:nvPicPr>
          <p:cNvPr id="4" name="Grafik 3" descr="Screenshot einer beispielhaften komplexen Diagrammabbildung mit Tortendiagramm und einer Legende links daneben">
            <a:extLst>
              <a:ext uri="{FF2B5EF4-FFF2-40B4-BE49-F238E27FC236}">
                <a16:creationId xmlns:a16="http://schemas.microsoft.com/office/drawing/2014/main" id="{730A7C1F-0313-4A0D-BA96-C880B7C61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91544" y="764704"/>
            <a:ext cx="8026813" cy="40261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40A5279-DA27-48DA-B317-327799588FAC}"/>
              </a:ext>
            </a:extLst>
          </p:cNvPr>
          <p:cNvSpPr txBox="1"/>
          <p:nvPr/>
        </p:nvSpPr>
        <p:spPr>
          <a:xfrm flipH="1">
            <a:off x="1885610" y="5178849"/>
            <a:ext cx="7234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Erläuterung des Diagramms mit den Umfrageergebnissen zu den Kompetenzniveaus finden Sie unter </a:t>
            </a:r>
            <a:r>
              <a:rPr lang="de-DE" dirty="0">
                <a:hlinkClick r:id="rId3"/>
              </a:rPr>
              <a:t>www.rtgk.de</a:t>
            </a:r>
            <a:r>
              <a:rPr lang="de-DE" dirty="0"/>
              <a:t> und dem QR-Code rechts auf </a:t>
            </a:r>
            <a:r>
              <a:rPr lang="de-DE" dirty="0" err="1"/>
              <a:t>Opencast</a:t>
            </a:r>
            <a:r>
              <a:rPr lang="de-DE" dirty="0"/>
              <a:t>. Dort können Sie sich auch Untertitel und ein Transkript der Erläuterung dazuschalten.</a:t>
            </a:r>
          </a:p>
        </p:txBody>
      </p:sp>
      <p:pic>
        <p:nvPicPr>
          <p:cNvPr id="8" name="Grafik 7" descr="Fiktiver QR-Code als Beispiel, wie man auf ein Opencast-Video mit Erläuterungen zu einer komplexen Diagrammabbildung verlinken kann.">
            <a:extLst>
              <a:ext uri="{FF2B5EF4-FFF2-40B4-BE49-F238E27FC236}">
                <a16:creationId xmlns:a16="http://schemas.microsoft.com/office/drawing/2014/main" id="{4C93250A-4B72-4E21-9F89-AA5F66390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6856" y="5267585"/>
            <a:ext cx="952549" cy="82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2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25799261" name="Titel 1"/>
          <p:cNvSpPr>
            <a:spLocks noGrp="1"/>
          </p:cNvSpPr>
          <p:nvPr>
            <p:ph type="title"/>
          </p:nvPr>
        </p:nvSpPr>
        <p:spPr bwMode="auto">
          <a:xfrm>
            <a:off x="1225956" y="-637872"/>
            <a:ext cx="10258677" cy="760412"/>
          </a:xfrm>
        </p:spPr>
        <p:txBody>
          <a:bodyPr/>
          <a:lstStyle/>
          <a:p>
            <a:pPr>
              <a:defRPr/>
            </a:pPr>
            <a:r>
              <a:rPr dirty="0"/>
              <a:t>Opencast</a:t>
            </a:r>
            <a:r>
              <a:rPr lang="de-DE" dirty="0"/>
              <a:t> – Untertitel III</a:t>
            </a:r>
            <a:endParaRPr dirty="0"/>
          </a:p>
        </p:txBody>
      </p:sp>
      <p:grpSp>
        <p:nvGrpSpPr>
          <p:cNvPr id="9" name="Gruppieren 8" descr="Screenshot des Opencast-Videoplayers, rechts unten in der Steuerzeile ist ein Sprechblasensymbol rot hervorgehoben, über das die Untertitel aktiviert werden können">
            <a:extLst>
              <a:ext uri="{FF2B5EF4-FFF2-40B4-BE49-F238E27FC236}">
                <a16:creationId xmlns:a16="http://schemas.microsoft.com/office/drawing/2014/main" id="{3291F8A6-7CAA-481D-B8D6-00D89645E240}"/>
              </a:ext>
            </a:extLst>
          </p:cNvPr>
          <p:cNvGrpSpPr/>
          <p:nvPr/>
        </p:nvGrpSpPr>
        <p:grpSpPr>
          <a:xfrm>
            <a:off x="422063" y="1196752"/>
            <a:ext cx="11347874" cy="4752478"/>
            <a:chOff x="551384" y="1187213"/>
            <a:chExt cx="11347874" cy="4752478"/>
          </a:xfrm>
        </p:grpSpPr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3173470F-E4C2-4D05-9BAC-B259BF8441B3}"/>
                </a:ext>
              </a:extLst>
            </p:cNvPr>
            <p:cNvGrpSpPr/>
            <p:nvPr/>
          </p:nvGrpSpPr>
          <p:grpSpPr>
            <a:xfrm>
              <a:off x="551384" y="1187213"/>
              <a:ext cx="11347874" cy="4752478"/>
              <a:chOff x="422063" y="2066090"/>
              <a:chExt cx="11347874" cy="4752478"/>
            </a:xfrm>
          </p:grpSpPr>
          <p:pic>
            <p:nvPicPr>
              <p:cNvPr id="1804213532" name="Grafik 1804213531"/>
              <p:cNvPicPr>
                <a:picLocks noChangeAspect="1"/>
              </p:cNvPicPr>
              <p:nvPr/>
            </p:nvPicPr>
            <p:blipFill>
              <a:blip r:embed="rId3"/>
              <a:stretch/>
            </p:blipFill>
            <p:spPr bwMode="auto">
              <a:xfrm>
                <a:off x="422063" y="2066090"/>
                <a:ext cx="11347874" cy="4752478"/>
              </a:xfrm>
              <a:prstGeom prst="rect">
                <a:avLst/>
              </a:prstGeom>
            </p:spPr>
          </p:pic>
          <p:grpSp>
            <p:nvGrpSpPr>
              <p:cNvPr id="3" name="Gruppieren 2">
                <a:extLst>
                  <a:ext uri="{FF2B5EF4-FFF2-40B4-BE49-F238E27FC236}">
                    <a16:creationId xmlns:a16="http://schemas.microsoft.com/office/drawing/2014/main" id="{41D2DBE0-BF1A-43CD-AACB-DBED276FB166}"/>
                  </a:ext>
                </a:extLst>
              </p:cNvPr>
              <p:cNvGrpSpPr/>
              <p:nvPr/>
            </p:nvGrpSpPr>
            <p:grpSpPr>
              <a:xfrm>
                <a:off x="2369586" y="2204864"/>
                <a:ext cx="7452828" cy="4133552"/>
                <a:chOff x="2459596" y="2277516"/>
                <a:chExt cx="7272808" cy="4088984"/>
              </a:xfrm>
            </p:grpSpPr>
            <p:pic>
              <p:nvPicPr>
                <p:cNvPr id="6" name="Grafik 5">
                  <a:extLst>
                    <a:ext uri="{FF2B5EF4-FFF2-40B4-BE49-F238E27FC236}">
                      <a16:creationId xmlns:a16="http://schemas.microsoft.com/office/drawing/2014/main" id="{6108B940-2518-4A6B-8B42-2FEB88A663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 bwMode="auto">
                <a:xfrm>
                  <a:off x="2459596" y="2277516"/>
                  <a:ext cx="7272808" cy="3638444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sp>
              <p:nvSpPr>
                <p:cNvPr id="7" name="Rechteck 6">
                  <a:extLst>
                    <a:ext uri="{FF2B5EF4-FFF2-40B4-BE49-F238E27FC236}">
                      <a16:creationId xmlns:a16="http://schemas.microsoft.com/office/drawing/2014/main" id="{3796B0F9-B86D-4217-85E2-EC2D137D8122}"/>
                    </a:ext>
                  </a:extLst>
                </p:cNvPr>
                <p:cNvSpPr/>
                <p:nvPr/>
              </p:nvSpPr>
              <p:spPr bwMode="auto">
                <a:xfrm>
                  <a:off x="2459596" y="5718428"/>
                  <a:ext cx="7272808" cy="648072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608EDA48-4210-49D8-8C00-4D0A3D4868E8}"/>
                </a:ext>
              </a:extLst>
            </p:cNvPr>
            <p:cNvSpPr/>
            <p:nvPr/>
          </p:nvSpPr>
          <p:spPr bwMode="auto">
            <a:xfrm>
              <a:off x="11208568" y="5553860"/>
              <a:ext cx="432048" cy="385831"/>
            </a:xfrm>
            <a:prstGeom prst="rect">
              <a:avLst/>
            </a:prstGeom>
            <a:noFill/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80566888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2768241" name="Titel 1"/>
          <p:cNvSpPr>
            <a:spLocks noGrp="1"/>
          </p:cNvSpPr>
          <p:nvPr>
            <p:ph type="title"/>
          </p:nvPr>
        </p:nvSpPr>
        <p:spPr bwMode="auto">
          <a:xfrm>
            <a:off x="996369" y="-656260"/>
            <a:ext cx="10258677" cy="760412"/>
          </a:xfrm>
        </p:spPr>
        <p:txBody>
          <a:bodyPr/>
          <a:lstStyle/>
          <a:p>
            <a:pPr>
              <a:defRPr/>
            </a:pPr>
            <a:r>
              <a:rPr dirty="0"/>
              <a:t>Opencast</a:t>
            </a:r>
            <a:r>
              <a:rPr lang="de-DE" dirty="0"/>
              <a:t> – Untertitel und Transkript</a:t>
            </a:r>
            <a:br>
              <a:rPr lang="de-DE" dirty="0"/>
            </a:br>
            <a:endParaRPr dirty="0"/>
          </a:p>
        </p:txBody>
      </p:sp>
      <p:pic>
        <p:nvPicPr>
          <p:cNvPr id="925755583" name="Grafik 925755582" descr="Screenshot einer Opencast-Videoansicht mit aktivierten Untertiteln und Transkriptbox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45768" y="1124744"/>
            <a:ext cx="11900463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69339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BA6ACF-2AB5-4F06-A4FD-3AE2F58A5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Opencast</a:t>
            </a:r>
            <a:r>
              <a:rPr lang="de-DE" dirty="0"/>
              <a:t> - Untertitelungsfunktion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62DAD9-8EC5-45E3-BB5D-21F54F30D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9965" indent="-349965">
              <a:buFont typeface="Arial"/>
              <a:buChar char="•"/>
              <a:defRPr/>
            </a:pPr>
            <a:r>
              <a:rPr lang="de-DE" dirty="0"/>
              <a:t>deutsche Untertitelung mit open source VOSK</a:t>
            </a:r>
          </a:p>
          <a:p>
            <a:pPr marL="349965" indent="-349965">
              <a:buFont typeface="Arial"/>
              <a:buChar char="•"/>
              <a:defRPr/>
            </a:pPr>
            <a:r>
              <a:rPr lang="de-DE" dirty="0"/>
              <a:t>Weniger leistungsfähig als kommerzielle Systeme</a:t>
            </a:r>
          </a:p>
          <a:p>
            <a:pPr marL="750015" lvl="1" indent="-349965">
              <a:buFont typeface="Arial"/>
              <a:buChar char="•"/>
              <a:defRPr/>
            </a:pPr>
            <a:r>
              <a:rPr lang="de-DE" dirty="0"/>
              <a:t>wird aber weiterentwickelt</a:t>
            </a:r>
          </a:p>
          <a:p>
            <a:pPr marL="349965" indent="-349965">
              <a:buFont typeface="Arial"/>
              <a:buChar char="•"/>
              <a:defRPr/>
            </a:pPr>
            <a:r>
              <a:rPr lang="de-DE" dirty="0"/>
              <a:t>Anderssprachige Untertitel: </a:t>
            </a:r>
            <a:r>
              <a:rPr lang="de-DE" u="sng" dirty="0">
                <a:hlinkClick r:id="rId2" tooltip="http://studip@uni-osnabrueck.de"/>
              </a:rPr>
              <a:t>studip@uni-osnabrueck.de</a:t>
            </a:r>
            <a:r>
              <a:rPr lang="de-DE" dirty="0"/>
              <a:t> kontaktieren</a:t>
            </a:r>
          </a:p>
          <a:p>
            <a:pPr marL="349965" indent="-349965">
              <a:buFont typeface="Arial"/>
              <a:buChar char="•"/>
              <a:defRPr/>
            </a:pPr>
            <a:endParaRPr lang="de-DE" dirty="0"/>
          </a:p>
          <a:p>
            <a:pPr marL="349965" indent="-349965">
              <a:buFont typeface="Arial"/>
              <a:buChar char="•"/>
              <a:defRPr/>
            </a:pPr>
            <a:r>
              <a:rPr lang="de-DE" dirty="0">
                <a:hlinkClick r:id="rId3"/>
              </a:rPr>
              <a:t>Infoseite Videomanagement mit </a:t>
            </a:r>
            <a:r>
              <a:rPr lang="de-DE" dirty="0" err="1">
                <a:hlinkClick r:id="rId3"/>
              </a:rPr>
              <a:t>Stud.IP</a:t>
            </a:r>
            <a:r>
              <a:rPr lang="de-DE" dirty="0">
                <a:hlinkClick r:id="rId3"/>
              </a:rPr>
              <a:t> und </a:t>
            </a:r>
            <a:r>
              <a:rPr lang="de-DE" dirty="0" err="1">
                <a:hlinkClick r:id="rId3"/>
              </a:rPr>
              <a:t>Opencast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403623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FC86E5-C8A9-4754-B49E-B43C73C43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Barrierefreiheit in MS Office PowerPoint testen</a:t>
            </a:r>
          </a:p>
        </p:txBody>
      </p:sp>
      <p:pic>
        <p:nvPicPr>
          <p:cNvPr id="5" name="Inhaltsplatzhalter 4" descr="Screenshot der PowerPoint Menüoption Barrierefreiheit prüfen">
            <a:extLst>
              <a:ext uri="{FF2B5EF4-FFF2-40B4-BE49-F238E27FC236}">
                <a16:creationId xmlns:a16="http://schemas.microsoft.com/office/drawing/2014/main" id="{32E6F7E7-2679-4B10-9B89-F013E8E82B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39816" y="2767774"/>
            <a:ext cx="2520280" cy="2484530"/>
          </a:xfrm>
        </p:spPr>
      </p:pic>
    </p:spTree>
    <p:extLst>
      <p:ext uri="{BB962C8B-B14F-4D97-AF65-F5344CB8AC3E}">
        <p14:creationId xmlns:p14="http://schemas.microsoft.com/office/powerpoint/2010/main" val="332090545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6A062B-3408-4742-8669-CC8E2251B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Automatische Prüfung 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49D838-1F5E-4CD6-9D7D-732132B75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grpSp>
        <p:nvGrpSpPr>
          <p:cNvPr id="8" name="Gruppieren 7" descr="Screenshot einer PowerPoint Arbeitsfläche. Im Menüband sind die Optionen Überprüfen und Barrierefreiheit überprüfen rot hervorgehoben">
            <a:extLst>
              <a:ext uri="{FF2B5EF4-FFF2-40B4-BE49-F238E27FC236}">
                <a16:creationId xmlns:a16="http://schemas.microsoft.com/office/drawing/2014/main" id="{603FBAD3-1630-4CA2-9799-00C7D9BAC0DB}"/>
              </a:ext>
            </a:extLst>
          </p:cNvPr>
          <p:cNvGrpSpPr/>
          <p:nvPr/>
        </p:nvGrpSpPr>
        <p:grpSpPr>
          <a:xfrm>
            <a:off x="119336" y="450521"/>
            <a:ext cx="12154525" cy="6407479"/>
            <a:chOff x="119336" y="450521"/>
            <a:chExt cx="12154525" cy="6407479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6B6E64AC-280C-4AF5-9371-DBAC1F0E6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9336" y="450521"/>
              <a:ext cx="12154525" cy="6407479"/>
            </a:xfrm>
            <a:prstGeom prst="rect">
              <a:avLst/>
            </a:prstGeom>
          </p:spPr>
        </p:pic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21372138-56C4-43FD-99E1-48501DCB63F4}"/>
                </a:ext>
              </a:extLst>
            </p:cNvPr>
            <p:cNvSpPr/>
            <p:nvPr/>
          </p:nvSpPr>
          <p:spPr bwMode="auto">
            <a:xfrm>
              <a:off x="1415480" y="915988"/>
              <a:ext cx="936104" cy="1072852"/>
            </a:xfrm>
            <a:prstGeom prst="rect">
              <a:avLst/>
            </a:prstGeom>
            <a:noFill/>
            <a:ln w="476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03049095-E022-4683-889B-F2A6092A9A27}"/>
                </a:ext>
              </a:extLst>
            </p:cNvPr>
            <p:cNvSpPr/>
            <p:nvPr/>
          </p:nvSpPr>
          <p:spPr bwMode="auto">
            <a:xfrm>
              <a:off x="6816248" y="769874"/>
              <a:ext cx="791920" cy="210854"/>
            </a:xfrm>
            <a:prstGeom prst="rect">
              <a:avLst/>
            </a:prstGeom>
            <a:noFill/>
            <a:ln w="476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572209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580C1D-02BD-4C6E-B196-46CE4C22E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Betroffene an der UOS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85190E-06F5-4E53-B953-E5158B031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Ca. 13500 Studierende (</a:t>
            </a:r>
            <a:r>
              <a:rPr lang="de-DE" dirty="0">
                <a:hlinkClick r:id="rId2"/>
              </a:rPr>
              <a:t>Quelle</a:t>
            </a:r>
            <a:r>
              <a:rPr lang="de-DE" dirty="0"/>
              <a:t>)</a:t>
            </a:r>
          </a:p>
          <a:p>
            <a:pPr marL="0" indent="0"/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11% = 1485</a:t>
            </a:r>
          </a:p>
          <a:p>
            <a:pPr marL="400010" lvl="1" indent="0"/>
            <a:r>
              <a:rPr lang="de-DE" dirty="0"/>
              <a:t>60 sichtbar Beeinträchtigte</a:t>
            </a:r>
          </a:p>
          <a:p>
            <a:pPr marL="400010" lvl="1" indent="0"/>
            <a:r>
              <a:rPr lang="de-DE" dirty="0"/>
              <a:t>1425 nicht auf Anhieb sichtbare Beeinträchtigte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174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C2FD21-F6AB-42F1-97F6-3389F5A3D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Automatische Prüfung II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6C179CA-92D9-417C-AB91-499161795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grpSp>
        <p:nvGrpSpPr>
          <p:cNvPr id="3" name="Gruppieren 2" descr="Screenshots einer PowerPoint-Arbeitsfläche, bei der die Prüfergebnisse der Barrierefreiheitsprüfung im Dialogfeld angezeigt werden: Doppelte Folientitel, fehlender Alternativtext, fehlender Folientitel">
            <a:extLst>
              <a:ext uri="{FF2B5EF4-FFF2-40B4-BE49-F238E27FC236}">
                <a16:creationId xmlns:a16="http://schemas.microsoft.com/office/drawing/2014/main" id="{351C7055-5BC5-471C-A1FF-6CD0C3BA0447}"/>
              </a:ext>
            </a:extLst>
          </p:cNvPr>
          <p:cNvGrpSpPr/>
          <p:nvPr/>
        </p:nvGrpSpPr>
        <p:grpSpPr>
          <a:xfrm>
            <a:off x="1002595" y="901408"/>
            <a:ext cx="10926054" cy="5569239"/>
            <a:chOff x="1002595" y="901408"/>
            <a:chExt cx="10926054" cy="5569239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54307550-90A2-47A2-933D-64BCA251E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2595" y="915988"/>
              <a:ext cx="5184576" cy="5438860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ADBCCF6D-15BA-427C-AD95-4E396D792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05203" y="901408"/>
              <a:ext cx="5423446" cy="5569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749838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905889-16DB-4905-8910-2E52AF429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Automatische Prüfung III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EA4D59-D1BF-420D-BDCC-A00FB2FF3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 descr="Screenshot einer PowerPoint-Arbeitsfläche, bei der die Prüfergebnisse der Barrierefreiheitsprüfung rechts im Dialogfeld angezeigt werden, z.B. schwer lesbare Textkontraste. ">
            <a:extLst>
              <a:ext uri="{FF2B5EF4-FFF2-40B4-BE49-F238E27FC236}">
                <a16:creationId xmlns:a16="http://schemas.microsoft.com/office/drawing/2014/main" id="{DAB4079D-D985-475D-B6E0-65FAE65B1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11" y="1196752"/>
            <a:ext cx="12036378" cy="496855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3857870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B0F621-9B14-4BA6-9A65-002FB253D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626" y="1584648"/>
            <a:ext cx="10258677" cy="760412"/>
          </a:xfrm>
        </p:spPr>
        <p:txBody>
          <a:bodyPr/>
          <a:lstStyle/>
          <a:p>
            <a:r>
              <a:rPr lang="de-DE" dirty="0"/>
              <a:t>PDF-Export aus PPTX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AC36EA-BCF7-4B39-8053-39F3829A9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065" y="2492896"/>
            <a:ext cx="9953704" cy="327501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Verlust von Strukturinfos möglich</a:t>
            </a:r>
            <a:r>
              <a:rPr lang="de-DE" sz="1400" dirty="0"/>
              <a:t> (TU Dresden, 2020b)</a:t>
            </a:r>
          </a:p>
          <a:p>
            <a:pPr marL="742910" lvl="1" indent="-342900">
              <a:buFont typeface="Arial" panose="020B0604020202020204" pitchFamily="34" charset="0"/>
              <a:buChar char="•"/>
            </a:pPr>
            <a:r>
              <a:rPr lang="de-DE" dirty="0"/>
              <a:t>Gruppierungen &amp; Alternativtexte</a:t>
            </a:r>
          </a:p>
          <a:p>
            <a:pPr marL="742910" lvl="1" indent="-342900">
              <a:buFont typeface="Arial" panose="020B0604020202020204" pitchFamily="34" charset="0"/>
              <a:buChar char="•"/>
            </a:pPr>
            <a:r>
              <a:rPr lang="de-DE" dirty="0"/>
              <a:t>Lesereihenfolge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hlinkClick r:id="rId3"/>
              </a:rPr>
              <a:t>PAC-Test</a:t>
            </a:r>
            <a:endParaRPr lang="de-DE" dirty="0"/>
          </a:p>
          <a:p>
            <a:pPr marL="742910" lvl="1" indent="-342900">
              <a:buFont typeface="Arial" panose="020B0604020202020204" pitchFamily="34" charset="0"/>
              <a:buChar char="•"/>
            </a:pPr>
            <a:r>
              <a:rPr lang="de-DE" dirty="0">
                <a:latin typeface="+mj-lt"/>
              </a:rPr>
              <a:t>Test garantiert aber keine 100%ige Barrierefreiheit: </a:t>
            </a:r>
            <a:r>
              <a:rPr lang="de-DE" dirty="0">
                <a:latin typeface="+mj-lt"/>
                <a:hlinkClick r:id="rId4"/>
              </a:rPr>
              <a:t>Onlineartikel zu Missverständnissen zu PAC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Nachbearbeitung mit Adobe Acrobat Pro</a:t>
            </a:r>
          </a:p>
          <a:p>
            <a:pPr marL="0" indent="0"/>
            <a:endParaRPr lang="de-DE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Datei (auch) als PPTX bereitstellen</a:t>
            </a:r>
          </a:p>
          <a:p>
            <a:pPr marL="400010" lvl="1" indent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376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64"/>
    </mc:Choice>
    <mc:Fallback xmlns="">
      <p:transition spd="slow" advTm="11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B64A56-F893-45A8-A66D-4F2D0EA15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270" y="514688"/>
            <a:ext cx="10258677" cy="760412"/>
          </a:xfrm>
        </p:spPr>
        <p:txBody>
          <a:bodyPr/>
          <a:lstStyle/>
          <a:p>
            <a:r>
              <a:rPr lang="de-DE" dirty="0"/>
              <a:t>Lesetipp 2</a:t>
            </a:r>
          </a:p>
        </p:txBody>
      </p:sp>
      <p:pic>
        <p:nvPicPr>
          <p:cNvPr id="8" name="Grafik 7" descr="Screenshot der Broschüre Barrierefreie Dokumente (PowerPoint) der TU Dresden">
            <a:extLst>
              <a:ext uri="{FF2B5EF4-FFF2-40B4-BE49-F238E27FC236}">
                <a16:creationId xmlns:a16="http://schemas.microsoft.com/office/drawing/2014/main" id="{EB55DF61-B616-4E18-9CC3-E57D6BEBF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518" y="1419228"/>
            <a:ext cx="4400776" cy="445792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Inhaltsplatzhalter 4" descr="Screenshot der Broschüre Barrierefreie Dokumente (Word) der TU Dresden">
            <a:extLst>
              <a:ext uri="{FF2B5EF4-FFF2-40B4-BE49-F238E27FC236}">
                <a16:creationId xmlns:a16="http://schemas.microsoft.com/office/drawing/2014/main" id="{A0C33157-8882-4335-B302-1EEEE77B63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72064" y="1419228"/>
            <a:ext cx="4291418" cy="4457929"/>
          </a:xfr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1519E7E-26FC-488A-8E9A-C8EFC1227B4B}"/>
              </a:ext>
            </a:extLst>
          </p:cNvPr>
          <p:cNvSpPr txBox="1"/>
          <p:nvPr/>
        </p:nvSpPr>
        <p:spPr>
          <a:xfrm>
            <a:off x="3719736" y="6217000"/>
            <a:ext cx="4826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Abbildungen: TU Dresden </a:t>
            </a:r>
            <a:r>
              <a:rPr lang="pl-PL" dirty="0">
                <a:hlinkClick r:id="rId4"/>
              </a:rPr>
              <a:t>CC BY NC SA 4.0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445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DB46AF-91C5-41B0-89F1-A00EC77FF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139" y="692696"/>
            <a:ext cx="10258677" cy="760412"/>
          </a:xfrm>
        </p:spPr>
        <p:txBody>
          <a:bodyPr/>
          <a:lstStyle/>
          <a:p>
            <a:r>
              <a:rPr lang="de-DE" dirty="0"/>
              <a:t>Anleitungen für Office-Programme &amp; PDFs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071829-9643-4841-9669-220FC3E81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139" y="1485508"/>
            <a:ext cx="9953704" cy="3743692"/>
          </a:xfrm>
        </p:spPr>
        <p:txBody>
          <a:bodyPr/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de-DE" sz="2100" dirty="0">
                <a:latin typeface="Arial   "/>
              </a:rPr>
              <a:t>Sehr ausführliche und anschauliche </a:t>
            </a:r>
            <a:r>
              <a:rPr lang="de-DE" sz="2100" dirty="0">
                <a:latin typeface="Arial   "/>
                <a:hlinkClick r:id="rId2"/>
              </a:rPr>
              <a:t>Anleitung zur Erstellung von PowerPoint-Folien mit Mac und Windows inklusive PDF-Export der TU Dresden</a:t>
            </a:r>
            <a:r>
              <a:rPr lang="de-DE" sz="2100" dirty="0">
                <a:latin typeface="Arial   "/>
              </a:rPr>
              <a:t> (2020b)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de-DE" sz="2100" dirty="0">
                <a:latin typeface="Arial   "/>
              </a:rPr>
              <a:t>Video-Tutorial </a:t>
            </a:r>
            <a:r>
              <a:rPr lang="de-DE" sz="2100" dirty="0">
                <a:latin typeface="Arial   "/>
                <a:hlinkClick r:id="rId3" action="ppaction://hlinkfile"/>
              </a:rPr>
              <a:t>Erstellung barrierefreier PowerPoint-Präsentationen</a:t>
            </a:r>
            <a:r>
              <a:rPr lang="de-DE" sz="2100" dirty="0">
                <a:latin typeface="Arial   "/>
              </a:rPr>
              <a:t> der Uni Potsdam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de-DE" sz="2100" dirty="0">
                <a:latin typeface="Arial   "/>
              </a:rPr>
              <a:t>Sehr ausführliche und anschauliche </a:t>
            </a:r>
            <a:r>
              <a:rPr lang="de-DE" sz="2100" dirty="0">
                <a:latin typeface="Arial   "/>
                <a:hlinkClick r:id="rId4"/>
              </a:rPr>
              <a:t>Anleitung zur Erstellung von Word-Dokumenten mit Mac und Windows inklusive PDF-Export der TU Dresden</a:t>
            </a:r>
            <a:r>
              <a:rPr lang="de-DE" sz="2100" dirty="0">
                <a:latin typeface="Arial   "/>
              </a:rPr>
              <a:t> (2020a)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100" dirty="0">
                <a:latin typeface="Arial   "/>
                <a:cs typeface="ARial"/>
              </a:rPr>
              <a:t>Video-Tutorial </a:t>
            </a:r>
            <a:r>
              <a:rPr lang="de-DE" sz="2100" dirty="0">
                <a:latin typeface="Arial   "/>
                <a:cs typeface="ARial"/>
                <a:hlinkClick r:id="rId5"/>
              </a:rPr>
              <a:t>Erstellung barrierefreier PDFs</a:t>
            </a:r>
            <a:r>
              <a:rPr lang="de-DE" sz="2100" dirty="0">
                <a:latin typeface="Arial   "/>
                <a:cs typeface="ARial"/>
              </a:rPr>
              <a:t> mit Word der Uni Potsdam 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de-DE" sz="2100" dirty="0">
                <a:latin typeface="Arial   "/>
                <a:cs typeface="ARial"/>
                <a:hlinkClick r:id="rId6"/>
              </a:rPr>
              <a:t>Leitfaden barrierefreie Dokumente </a:t>
            </a:r>
            <a:r>
              <a:rPr lang="de-DE" sz="2100" dirty="0">
                <a:latin typeface="Arial   "/>
                <a:cs typeface="ARial"/>
              </a:rPr>
              <a:t>von Sohn (2018)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de-DE" sz="2100" dirty="0">
                <a:latin typeface="Arial   "/>
                <a:cs typeface="ARial"/>
                <a:hlinkClick r:id="rId7"/>
              </a:rPr>
              <a:t>Checkliste von Ballon </a:t>
            </a:r>
            <a:r>
              <a:rPr lang="de-DE" sz="2100" dirty="0">
                <a:latin typeface="Arial   "/>
                <a:cs typeface="ARial"/>
              </a:rPr>
              <a:t>(Uni Bremen, 2022)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de-DE" sz="2100" dirty="0">
              <a:latin typeface="Arial   "/>
              <a:cs typeface="ARial"/>
            </a:endParaRPr>
          </a:p>
          <a:p>
            <a:pPr marL="0" indent="0">
              <a:spcBef>
                <a:spcPts val="0"/>
              </a:spcBef>
              <a:defRPr/>
            </a:pPr>
            <a:r>
              <a:rPr lang="de-DE" sz="2100" dirty="0">
                <a:latin typeface="Arial   "/>
                <a:cs typeface="ARial"/>
              </a:rPr>
              <a:t>Eine Barrierefreiheitsprüfunktion gibt es nur die Writer-Programme von Libre und Open Office, nicht jedoch für die Präsentationsprogramme Impress (Menüpunkt Extras- Zugänglichkeitsprüfung). Bei OpenOffice muss diese erst über einen </a:t>
            </a:r>
            <a:r>
              <a:rPr lang="de-DE" sz="2100" dirty="0" err="1">
                <a:latin typeface="Arial   "/>
                <a:cs typeface="ARial"/>
              </a:rPr>
              <a:t>Accessibility</a:t>
            </a:r>
            <a:r>
              <a:rPr lang="de-DE" sz="2100" dirty="0">
                <a:latin typeface="Arial   "/>
                <a:cs typeface="ARial"/>
              </a:rPr>
              <a:t> Checker manuell installiert werden, bei Libre Office ist diese ab Version 7 integriert.</a:t>
            </a:r>
          </a:p>
          <a:p>
            <a:pPr marL="0" indent="0">
              <a:spcBef>
                <a:spcPts val="0"/>
              </a:spcBef>
              <a:defRPr/>
            </a:pPr>
            <a:endParaRPr lang="de-DE" dirty="0">
              <a:latin typeface="Arial   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dirty="0">
              <a:latin typeface="Arial   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sz="2400" dirty="0">
              <a:latin typeface="Arial   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272093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97A6E0-43E9-4F76-9096-2942DF6CE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Download Handreichung zum Vortrag</a:t>
            </a:r>
            <a:br>
              <a:rPr lang="de-DE" dirty="0"/>
            </a:br>
            <a:endParaRPr lang="de-DE" dirty="0"/>
          </a:p>
        </p:txBody>
      </p:sp>
      <p:pic>
        <p:nvPicPr>
          <p:cNvPr id="5" name="Grafik 4" descr="Screenshot des Inhaltsverzeichnisse der Begleithandreichung zum Vortrag">
            <a:extLst>
              <a:ext uri="{FF2B5EF4-FFF2-40B4-BE49-F238E27FC236}">
                <a16:creationId xmlns:a16="http://schemas.microsoft.com/office/drawing/2014/main" id="{D6218BFA-4CE0-4A22-A703-0F7502275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2177146"/>
            <a:ext cx="3505380" cy="425471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7AFC4E-E9F2-4388-86B6-6357561F2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5919" y="2667000"/>
            <a:ext cx="6203383" cy="3275012"/>
          </a:xfrm>
        </p:spPr>
        <p:txBody>
          <a:bodyPr/>
          <a:lstStyle/>
          <a:p>
            <a:r>
              <a:rPr lang="de-DE" dirty="0">
                <a:hlinkClick r:id="rId3"/>
              </a:rPr>
              <a:t>https://go.uos.de/HandreichungBF</a:t>
            </a:r>
            <a:endParaRPr lang="de-DE" dirty="0"/>
          </a:p>
          <a:p>
            <a:endParaRPr lang="de-DE" dirty="0"/>
          </a:p>
        </p:txBody>
      </p:sp>
      <p:pic>
        <p:nvPicPr>
          <p:cNvPr id="9" name="Grafik 8" descr="QR-code zum Download des Begleithandouts zum Vortrag (Link: https://go.uos.de/HandreichungBF)&#10;">
            <a:extLst>
              <a:ext uri="{FF2B5EF4-FFF2-40B4-BE49-F238E27FC236}">
                <a16:creationId xmlns:a16="http://schemas.microsoft.com/office/drawing/2014/main" id="{412AB6F7-369A-4CA1-ABA5-DD185F980D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964" y="3397578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38831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966661" y="260648"/>
            <a:ext cx="10258677" cy="760412"/>
          </a:xfrm>
        </p:spPr>
        <p:txBody>
          <a:bodyPr/>
          <a:lstStyle/>
          <a:p>
            <a:pPr>
              <a:defRPr/>
            </a:pPr>
            <a:r>
              <a:rPr lang="de-DE" dirty="0"/>
              <a:t>Quellen &amp; Literatur</a:t>
            </a:r>
            <a:endParaRPr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767408" y="836712"/>
            <a:ext cx="11017224" cy="4191061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 fontScale="25000" lnSpcReduction="20000"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4300">
                <a:solidFill>
                  <a:srgbClr val="000000"/>
                </a:solidFill>
                <a:effectLst/>
                <a:latin typeface="+mj-lt"/>
              </a:rPr>
              <a:t>Ballon </a:t>
            </a:r>
            <a:r>
              <a:rPr lang="de-DE" sz="4300" dirty="0">
                <a:solidFill>
                  <a:srgbClr val="000000"/>
                </a:solidFill>
                <a:effectLst/>
                <a:latin typeface="+mj-lt"/>
              </a:rPr>
              <a:t>(2021). </a:t>
            </a:r>
            <a:r>
              <a:rPr lang="de-DE" sz="4300" b="0" i="1" u="none" strike="noStrike" baseline="0" dirty="0">
                <a:solidFill>
                  <a:srgbClr val="000000"/>
                </a:solidFill>
                <a:latin typeface="+mj-lt"/>
              </a:rPr>
              <a:t>Checklisten zur Erstellung und Prüfung barrierearmer digitaler Inhalte</a:t>
            </a:r>
            <a:r>
              <a:rPr lang="de-DE" sz="4300" b="0" i="0" u="none" strike="noStrike" baseline="0" dirty="0">
                <a:solidFill>
                  <a:srgbClr val="000000"/>
                </a:solidFill>
                <a:latin typeface="+mj-lt"/>
              </a:rPr>
              <a:t>. Universität Bremen. </a:t>
            </a:r>
            <a:r>
              <a:rPr lang="de-DE" sz="4300" b="0" i="0" u="none" strike="noStrike" baseline="0" dirty="0">
                <a:solidFill>
                  <a:srgbClr val="000000"/>
                </a:solidFill>
                <a:latin typeface="+mj-lt"/>
                <a:hlinkClick r:id="rId3"/>
              </a:rPr>
              <a:t>https://www.uni-bremen.de/fileadmin/user_upload/universitaet/Digitale_Transformation/Projekt_BALLON/Checklisten/2._Auflage_deutsch/Checklisten_zur_Erstellung_und_Pruefung_barrierearmer_digitaler_Inhalte__2_.pdf</a:t>
            </a:r>
            <a:endParaRPr lang="de-DE" sz="43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4300" dirty="0" err="1">
                <a:solidFill>
                  <a:srgbClr val="000000"/>
                </a:solidFill>
                <a:effectLst/>
                <a:latin typeface="+mj-lt"/>
              </a:rPr>
              <a:t>Kusal</a:t>
            </a:r>
            <a:r>
              <a:rPr lang="de-DE" sz="4300" dirty="0">
                <a:solidFill>
                  <a:srgbClr val="000000"/>
                </a:solidFill>
                <a:effectLst/>
                <a:latin typeface="+mj-lt"/>
              </a:rPr>
              <a:t>, M. (2021). </a:t>
            </a:r>
            <a:r>
              <a:rPr lang="de-DE" sz="4300" i="1" dirty="0" err="1">
                <a:solidFill>
                  <a:srgbClr val="000000"/>
                </a:solidFill>
                <a:effectLst/>
                <a:latin typeface="+mj-lt"/>
              </a:rPr>
              <a:t>Chancengercht</a:t>
            </a:r>
            <a:r>
              <a:rPr lang="de-DE" sz="4300" i="1" dirty="0">
                <a:solidFill>
                  <a:srgbClr val="000000"/>
                </a:solidFill>
                <a:effectLst/>
                <a:latin typeface="+mj-lt"/>
              </a:rPr>
              <a:t> studieren</a:t>
            </a:r>
            <a:r>
              <a:rPr lang="de-DE" sz="4300" dirty="0">
                <a:solidFill>
                  <a:srgbClr val="000000"/>
                </a:solidFill>
                <a:effectLst/>
                <a:latin typeface="+mj-lt"/>
              </a:rPr>
              <a:t> - </a:t>
            </a:r>
            <a:r>
              <a:rPr lang="de-DE" sz="4300" i="1" dirty="0" err="1">
                <a:solidFill>
                  <a:srgbClr val="000000"/>
                </a:solidFill>
                <a:effectLst/>
                <a:latin typeface="+mj-lt"/>
              </a:rPr>
              <a:t>Barrierefreieheit</a:t>
            </a:r>
            <a:r>
              <a:rPr lang="de-DE" sz="4300" i="1" dirty="0">
                <a:solidFill>
                  <a:srgbClr val="000000"/>
                </a:solidFill>
                <a:effectLst/>
                <a:latin typeface="+mj-lt"/>
              </a:rPr>
              <a:t> in der digitalen Lehre</a:t>
            </a:r>
            <a:r>
              <a:rPr lang="de-DE" sz="4300" dirty="0">
                <a:solidFill>
                  <a:srgbClr val="000000"/>
                </a:solidFill>
                <a:effectLst/>
                <a:latin typeface="+mj-lt"/>
              </a:rPr>
              <a:t>. </a:t>
            </a:r>
            <a:r>
              <a:rPr lang="de-DE" sz="4300" u="sng" dirty="0">
                <a:solidFill>
                  <a:srgbClr val="0563C1"/>
                </a:solidFill>
                <a:effectLst/>
                <a:latin typeface="+mj-lt"/>
                <a:hlinkClick r:id="rId4" tooltip="https://www.e-teaching.org/community/communityevents/ringvorlesung/studieren-mit-behinderung-was-bedeutet-das-und-wie-kann-digitale-barrierefreiheit-beginnen"/>
              </a:rPr>
              <a:t>https://www.e-teaching.org/community/communityevents/ringvorlesung/studieren-mit-behinderung-was-bedeutet-das-und-wie-kann-digitale-barrierefreiheit-beginnen</a:t>
            </a:r>
            <a:endParaRPr lang="de-DE" sz="4300" u="sng" dirty="0">
              <a:solidFill>
                <a:srgbClr val="0563C1"/>
              </a:solidFill>
              <a:effectLst/>
              <a:latin typeface="+mj-lt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4300" dirty="0">
                <a:latin typeface="+mj-lt"/>
                <a:ea typeface="ARial"/>
                <a:cs typeface="ARial"/>
              </a:rPr>
              <a:t>Leibniz Universität Hannover (LUH) – Hochschulbüro für </a:t>
            </a:r>
            <a:r>
              <a:rPr lang="de-DE" sz="4300" dirty="0" err="1">
                <a:latin typeface="+mj-lt"/>
                <a:ea typeface="ARial"/>
                <a:cs typeface="ARial"/>
              </a:rPr>
              <a:t>Chancenvielfalt</a:t>
            </a:r>
            <a:r>
              <a:rPr lang="de-DE" sz="4300" dirty="0">
                <a:latin typeface="+mj-lt"/>
                <a:ea typeface="ARial"/>
                <a:cs typeface="ARial"/>
              </a:rPr>
              <a:t> (2020): </a:t>
            </a:r>
            <a:r>
              <a:rPr lang="de-DE" sz="4300" i="1" dirty="0">
                <a:latin typeface="+mj-lt"/>
                <a:ea typeface="ARial"/>
                <a:cs typeface="ARial"/>
              </a:rPr>
              <a:t>Diversitätsgerechte Lehre. Handreichung für Hochschullehrende. Schwerpunktthema Barrierefreie Lehre</a:t>
            </a:r>
            <a:r>
              <a:rPr lang="de-DE" sz="4300" dirty="0">
                <a:latin typeface="+mj-lt"/>
                <a:ea typeface="ARial"/>
                <a:cs typeface="ARial"/>
              </a:rPr>
              <a:t>. </a:t>
            </a:r>
            <a:r>
              <a:rPr lang="de-DE" sz="4300" dirty="0">
                <a:latin typeface="+mj-lt"/>
                <a:ea typeface="ARial"/>
                <a:cs typeface="ARial"/>
                <a:hlinkClick r:id="rId5"/>
              </a:rPr>
              <a:t>https://www.chancenvielfalt.uni-hannover.de/fileadmin/chancenvielfalt/pdf/Handreichung_barrierefreie_Lehre.pdf</a:t>
            </a:r>
            <a:endParaRPr lang="de-DE" sz="4300" dirty="0">
              <a:latin typeface="+mj-lt"/>
              <a:ea typeface="ARial"/>
              <a:cs typeface="ARial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4300" dirty="0">
                <a:latin typeface="+mj-lt"/>
                <a:ea typeface="ARial"/>
                <a:cs typeface="ARial"/>
              </a:rPr>
              <a:t>Meyer, J., Strauß, S., &amp; Hinz, T. (2022). </a:t>
            </a:r>
            <a:r>
              <a:rPr lang="de-DE" sz="4300" i="1" dirty="0">
                <a:latin typeface="+mj-lt"/>
                <a:ea typeface="ARial"/>
                <a:cs typeface="ARial"/>
              </a:rPr>
              <a:t>Die Studierendenbefragung in Deutschland: Fokusanalysen zu Diskriminierungserfahrungen an Hochschulen.</a:t>
            </a:r>
            <a:r>
              <a:rPr lang="de-DE" sz="4300" dirty="0">
                <a:latin typeface="+mj-lt"/>
                <a:ea typeface="ARial"/>
                <a:cs typeface="ARial"/>
              </a:rPr>
              <a:t> (DZHW Brief 08|2022). Hannover: DZHW. </a:t>
            </a:r>
            <a:r>
              <a:rPr lang="de-DE" sz="4300" u="sng" dirty="0">
                <a:solidFill>
                  <a:schemeClr val="hlink"/>
                </a:solidFill>
                <a:latin typeface="+mj-lt"/>
                <a:ea typeface="ARial"/>
                <a:cs typeface="ARial"/>
                <a:hlinkClick r:id="rId6" tooltip="https://doi.org/10.34878/2022.08.dzhw_brief"/>
              </a:rPr>
              <a:t>https://doi.org/10.34878/2022.08.dzhw_brief</a:t>
            </a:r>
            <a:endParaRPr lang="de-DE" sz="4300" u="sng" dirty="0">
              <a:solidFill>
                <a:schemeClr val="hlink"/>
              </a:solidFill>
              <a:latin typeface="+mj-lt"/>
              <a:ea typeface="ARial"/>
              <a:cs typeface="ARial"/>
            </a:endParaRPr>
          </a:p>
          <a:p>
            <a:pPr marL="349965" indent="-349965">
              <a:lnSpc>
                <a:spcPct val="120000"/>
              </a:lnSpc>
              <a:buFont typeface="Arial"/>
              <a:buChar char="•"/>
              <a:defRPr/>
            </a:pPr>
            <a:r>
              <a:rPr lang="de-DE" sz="4300" b="0" i="0" u="none" strike="noStrike" baseline="0" dirty="0">
                <a:solidFill>
                  <a:srgbClr val="000000"/>
                </a:solidFill>
                <a:latin typeface="+mj-lt"/>
              </a:rPr>
              <a:t>Niedersächsisches Hochschulgesetz (</a:t>
            </a:r>
            <a:r>
              <a:rPr lang="de-DE" sz="4300" dirty="0">
                <a:latin typeface="+mj-lt"/>
              </a:rPr>
              <a:t>a</a:t>
            </a:r>
            <a:r>
              <a:rPr lang="de-DE" sz="4300" b="0" i="0" u="none" strike="noStrike" baseline="0" dirty="0">
                <a:solidFill>
                  <a:srgbClr val="000000"/>
                </a:solidFill>
                <a:latin typeface="+mj-lt"/>
              </a:rPr>
              <a:t>ktuelle Fassung).</a:t>
            </a:r>
            <a:r>
              <a:rPr lang="de-DE" sz="4300" b="0" i="1" u="none" strike="noStrike" baseline="0" dirty="0">
                <a:solidFill>
                  <a:srgbClr val="000000"/>
                </a:solidFill>
                <a:latin typeface="+mj-lt"/>
              </a:rPr>
              <a:t>§3</a:t>
            </a:r>
            <a:r>
              <a:rPr lang="de-DE" sz="4300" b="0" i="0" u="none" strike="noStrike" baseline="0" dirty="0">
                <a:solidFill>
                  <a:srgbClr val="000000"/>
                </a:solidFill>
                <a:latin typeface="+mj-lt"/>
              </a:rPr>
              <a:t>. </a:t>
            </a:r>
            <a:r>
              <a:rPr lang="de-DE" sz="4300" b="0" i="0" u="none" strike="noStrike" cap="none" spc="0" dirty="0">
                <a:solidFill>
                  <a:schemeClr val="tx1"/>
                </a:solidFill>
                <a:latin typeface="+mj-lt"/>
                <a:ea typeface="Calibri"/>
                <a:cs typeface="Calibri"/>
                <a:hlinkClick r:id="rId7"/>
              </a:rPr>
              <a:t>https://voris.wolterskluwer-online.de/browse/document/dual/82dd34dc-f4ed-3063-8084-61de25eefb5b/12ffdc30-319c-36e1-b144-7bf5c4327ff5</a:t>
            </a:r>
            <a:endParaRPr lang="de-DE" sz="4300" b="0" i="0" u="none" strike="noStrike" cap="none" spc="0" dirty="0">
              <a:solidFill>
                <a:schemeClr val="tx1"/>
              </a:solidFill>
              <a:latin typeface="+mj-lt"/>
              <a:ea typeface="Calibri"/>
              <a:cs typeface="Calibri"/>
            </a:endParaRPr>
          </a:p>
          <a:p>
            <a:pPr marL="349965" indent="-349965">
              <a:lnSpc>
                <a:spcPct val="120000"/>
              </a:lnSpc>
              <a:buFont typeface="Arial"/>
              <a:buChar char="•"/>
              <a:defRPr/>
            </a:pPr>
            <a:r>
              <a:rPr lang="de-DE" sz="4300" b="0" i="0" u="none" strike="noStrike" baseline="0" dirty="0">
                <a:solidFill>
                  <a:srgbClr val="000000"/>
                </a:solidFill>
                <a:latin typeface="+mj-lt"/>
              </a:rPr>
              <a:t>Niedersächsisches Hochschulgesetz (</a:t>
            </a:r>
            <a:r>
              <a:rPr lang="de-DE" sz="4300" b="0" i="0" u="none" strike="noStrike" baseline="0" dirty="0" err="1">
                <a:solidFill>
                  <a:srgbClr val="000000"/>
                </a:solidFill>
                <a:latin typeface="+mj-lt"/>
              </a:rPr>
              <a:t>áktuelle</a:t>
            </a:r>
            <a:r>
              <a:rPr lang="de-DE" sz="4300" b="0" i="0" u="none" strike="noStrike" baseline="0" dirty="0">
                <a:solidFill>
                  <a:srgbClr val="000000"/>
                </a:solidFill>
                <a:latin typeface="+mj-lt"/>
              </a:rPr>
              <a:t> Fassung).</a:t>
            </a:r>
            <a:r>
              <a:rPr lang="de-DE" sz="4300" b="0" i="1" u="none" strike="noStrike" baseline="0" dirty="0">
                <a:solidFill>
                  <a:srgbClr val="000000"/>
                </a:solidFill>
                <a:latin typeface="+mj-lt"/>
              </a:rPr>
              <a:t>§7. </a:t>
            </a:r>
            <a:r>
              <a:rPr lang="de-DE" sz="4300" dirty="0">
                <a:latin typeface="+mj-lt"/>
                <a:hlinkClick r:id="rId8"/>
              </a:rPr>
              <a:t>https://voris.wolterskluwer-online.de/browse/document/dual/82dd34dc-f4ed-3063-8084-61de25eefb5b/b3996bdb-b575-375a-af1b-d434acb3741a</a:t>
            </a:r>
            <a:endParaRPr lang="de-DE" sz="4300" cap="none" spc="0" dirty="0">
              <a:latin typeface="+mj-lt"/>
              <a:ea typeface="Calibri"/>
              <a:cs typeface="Calibri"/>
            </a:endParaRPr>
          </a:p>
          <a:p>
            <a:pPr marL="349965" indent="-349965">
              <a:lnSpc>
                <a:spcPct val="120000"/>
              </a:lnSpc>
              <a:buFont typeface="Arial"/>
              <a:buChar char="•"/>
              <a:defRPr/>
            </a:pPr>
            <a:r>
              <a:rPr lang="de-DE" sz="4300" b="0" i="0" u="none" strike="noStrike" baseline="0" dirty="0" err="1">
                <a:solidFill>
                  <a:srgbClr val="000000"/>
                </a:solidFill>
                <a:latin typeface="+mj-lt"/>
              </a:rPr>
              <a:t>Poskowsky</a:t>
            </a:r>
            <a:r>
              <a:rPr lang="de-DE" sz="4300" b="0" i="0" u="none" strike="noStrike" baseline="0" dirty="0">
                <a:solidFill>
                  <a:srgbClr val="000000"/>
                </a:solidFill>
                <a:latin typeface="+mj-lt"/>
              </a:rPr>
              <a:t>, J., </a:t>
            </a:r>
            <a:r>
              <a:rPr lang="de-DE" sz="4300" b="0" i="0" u="none" strike="noStrike" baseline="0" dirty="0" err="1">
                <a:solidFill>
                  <a:srgbClr val="000000"/>
                </a:solidFill>
                <a:latin typeface="+mj-lt"/>
              </a:rPr>
              <a:t>Heißenberg</a:t>
            </a:r>
            <a:r>
              <a:rPr lang="de-DE" sz="4300" b="0" i="0" u="none" strike="noStrike" baseline="0" dirty="0">
                <a:solidFill>
                  <a:srgbClr val="000000"/>
                </a:solidFill>
                <a:latin typeface="+mj-lt"/>
              </a:rPr>
              <a:t>, S., </a:t>
            </a:r>
            <a:r>
              <a:rPr lang="de-DE" sz="4300" b="0" i="0" u="none" strike="noStrike" baseline="0" dirty="0" err="1">
                <a:solidFill>
                  <a:srgbClr val="000000"/>
                </a:solidFill>
                <a:latin typeface="+mj-lt"/>
              </a:rPr>
              <a:t>Zaussinger</a:t>
            </a:r>
            <a:r>
              <a:rPr lang="de-DE" sz="4300" b="0" i="0" u="none" strike="noStrike" baseline="0" dirty="0">
                <a:solidFill>
                  <a:srgbClr val="000000"/>
                </a:solidFill>
                <a:latin typeface="+mj-lt"/>
              </a:rPr>
              <a:t>, S., &amp; Brenner, J. (2018). </a:t>
            </a:r>
            <a:r>
              <a:rPr lang="de-DE" sz="4300" b="0" i="1" u="none" strike="noStrike" baseline="0" dirty="0">
                <a:solidFill>
                  <a:srgbClr val="000000"/>
                </a:solidFill>
                <a:latin typeface="+mj-lt"/>
              </a:rPr>
              <a:t>Beeinträchtigt Studieren – best2: Datenerhebung zur Situation Studierender mit Behinderung und chronischer Krankheit 2016/17</a:t>
            </a:r>
            <a:r>
              <a:rPr lang="de-DE" sz="4300" b="0" i="0" u="none" strike="noStrike" baseline="0" dirty="0">
                <a:solidFill>
                  <a:srgbClr val="000000"/>
                </a:solidFill>
                <a:latin typeface="+mj-lt"/>
              </a:rPr>
              <a:t>. Deutsches Studentenwerk. </a:t>
            </a:r>
            <a:r>
              <a:rPr lang="de-DE" sz="4300" b="0" i="0" u="sng" strike="noStrike" baseline="0" dirty="0">
                <a:solidFill>
                  <a:srgbClr val="000000"/>
                </a:solidFill>
                <a:latin typeface="+mj-lt"/>
                <a:hlinkClick r:id="rId9"/>
              </a:rPr>
              <a:t>https://www.studierendenwerke.de/fileadmin/api/files/beeintraechtigt_studieren_2016_barrierefrei.pdf</a:t>
            </a:r>
            <a:endParaRPr lang="de-DE" sz="4300" b="0" i="0" u="sng" strike="noStrike" baseline="0" dirty="0">
              <a:solidFill>
                <a:srgbClr val="000000"/>
              </a:solidFill>
              <a:latin typeface="+mj-lt"/>
            </a:endParaRPr>
          </a:p>
          <a:p>
            <a:pPr marL="349965" indent="-349965">
              <a:lnSpc>
                <a:spcPct val="120000"/>
              </a:lnSpc>
              <a:buFont typeface="Arial"/>
              <a:buChar char="•"/>
              <a:defRPr/>
            </a:pPr>
            <a:r>
              <a:rPr lang="de-DE" sz="4300" dirty="0" err="1">
                <a:latin typeface="+mj-lt"/>
                <a:ea typeface="ARial"/>
                <a:cs typeface="ARial"/>
              </a:rPr>
              <a:t>Rußmann</a:t>
            </a:r>
            <a:r>
              <a:rPr lang="de-DE" sz="4300" dirty="0">
                <a:latin typeface="+mj-lt"/>
                <a:ea typeface="ARial"/>
                <a:cs typeface="ARial"/>
              </a:rPr>
              <a:t>, M., Netz, N., &amp; </a:t>
            </a:r>
            <a:r>
              <a:rPr lang="de-DE" sz="4300" dirty="0" err="1">
                <a:latin typeface="+mj-lt"/>
                <a:ea typeface="ARial"/>
                <a:cs typeface="ARial"/>
              </a:rPr>
              <a:t>Lörz</a:t>
            </a:r>
            <a:r>
              <a:rPr lang="de-DE" sz="4300" dirty="0">
                <a:latin typeface="+mj-lt"/>
                <a:ea typeface="ARial"/>
                <a:cs typeface="ARial"/>
              </a:rPr>
              <a:t>, M. (2023). Dropout </a:t>
            </a:r>
            <a:r>
              <a:rPr lang="de-DE" sz="4300" dirty="0" err="1">
                <a:latin typeface="+mj-lt"/>
                <a:ea typeface="ARial"/>
                <a:cs typeface="ARial"/>
              </a:rPr>
              <a:t>intent</a:t>
            </a:r>
            <a:r>
              <a:rPr lang="de-DE" sz="4300" dirty="0">
                <a:latin typeface="+mj-lt"/>
                <a:ea typeface="ARial"/>
                <a:cs typeface="ARial"/>
              </a:rPr>
              <a:t> </a:t>
            </a:r>
            <a:r>
              <a:rPr lang="de-DE" sz="4300" dirty="0" err="1">
                <a:latin typeface="+mj-lt"/>
                <a:ea typeface="ARial"/>
                <a:cs typeface="ARial"/>
              </a:rPr>
              <a:t>of</a:t>
            </a:r>
            <a:r>
              <a:rPr lang="de-DE" sz="4300" dirty="0">
                <a:latin typeface="+mj-lt"/>
                <a:ea typeface="ARial"/>
                <a:cs typeface="ARial"/>
              </a:rPr>
              <a:t> </a:t>
            </a:r>
            <a:r>
              <a:rPr lang="de-DE" sz="4300" dirty="0" err="1">
                <a:latin typeface="+mj-lt"/>
                <a:ea typeface="ARial"/>
                <a:cs typeface="ARial"/>
              </a:rPr>
              <a:t>students</a:t>
            </a:r>
            <a:r>
              <a:rPr lang="de-DE" sz="4300" dirty="0">
                <a:latin typeface="+mj-lt"/>
                <a:ea typeface="ARial"/>
                <a:cs typeface="ARial"/>
              </a:rPr>
              <a:t> </a:t>
            </a:r>
            <a:r>
              <a:rPr lang="de-DE" sz="4300" dirty="0" err="1">
                <a:latin typeface="+mj-lt"/>
                <a:ea typeface="ARial"/>
                <a:cs typeface="ARial"/>
              </a:rPr>
              <a:t>with</a:t>
            </a:r>
            <a:r>
              <a:rPr lang="de-DE" sz="4300" dirty="0">
                <a:latin typeface="+mj-lt"/>
                <a:ea typeface="ARial"/>
                <a:cs typeface="ARial"/>
              </a:rPr>
              <a:t> </a:t>
            </a:r>
            <a:r>
              <a:rPr lang="de-DE" sz="4300" dirty="0" err="1">
                <a:latin typeface="+mj-lt"/>
                <a:ea typeface="ARial"/>
                <a:cs typeface="ARial"/>
              </a:rPr>
              <a:t>disabilities</a:t>
            </a:r>
            <a:r>
              <a:rPr lang="de-DE" sz="4300" dirty="0">
                <a:latin typeface="+mj-lt"/>
                <a:ea typeface="ARial"/>
                <a:cs typeface="ARial"/>
              </a:rPr>
              <a:t>.</a:t>
            </a:r>
            <a:r>
              <a:rPr lang="de-DE" sz="4300" i="1" dirty="0">
                <a:latin typeface="+mj-lt"/>
                <a:ea typeface="ARial"/>
                <a:cs typeface="ARial"/>
              </a:rPr>
              <a:t> Higher Education</a:t>
            </a:r>
            <a:r>
              <a:rPr lang="de-DE" sz="4300" dirty="0">
                <a:latin typeface="+mj-lt"/>
                <a:ea typeface="ARial"/>
                <a:cs typeface="ARial"/>
              </a:rPr>
              <a:t> (online </a:t>
            </a:r>
            <a:r>
              <a:rPr lang="de-DE" sz="4300" dirty="0" err="1">
                <a:latin typeface="+mj-lt"/>
                <a:ea typeface="ARial"/>
                <a:cs typeface="ARial"/>
              </a:rPr>
              <a:t>first</a:t>
            </a:r>
            <a:r>
              <a:rPr lang="de-DE" sz="4300" dirty="0">
                <a:latin typeface="+mj-lt"/>
                <a:ea typeface="ARial"/>
                <a:cs typeface="ARial"/>
              </a:rPr>
              <a:t>). </a:t>
            </a:r>
            <a:r>
              <a:rPr lang="de-DE" sz="4300" u="sng" dirty="0">
                <a:solidFill>
                  <a:schemeClr val="hlink"/>
                </a:solidFill>
                <a:latin typeface="+mj-lt"/>
                <a:ea typeface="ARial"/>
                <a:cs typeface="ARial"/>
                <a:hlinkClick r:id="rId10" tooltip="https://doi.org/10.1007/s10734-023-01111-y"/>
              </a:rPr>
              <a:t>https://doi.org/10.1007/s10734-023-01111-y</a:t>
            </a:r>
            <a:endParaRPr lang="de-DE" sz="4300" dirty="0">
              <a:latin typeface="+mj-lt"/>
              <a:cs typeface="ARial"/>
            </a:endParaRPr>
          </a:p>
          <a:p>
            <a:pPr marL="349965" indent="-349965">
              <a:lnSpc>
                <a:spcPct val="120000"/>
              </a:lnSpc>
              <a:buFont typeface="Arial"/>
              <a:buChar char="•"/>
              <a:defRPr/>
            </a:pPr>
            <a:r>
              <a:rPr lang="de-DE" sz="4300" dirty="0">
                <a:latin typeface="+mj-lt"/>
                <a:ea typeface="ARial"/>
                <a:cs typeface="ARial"/>
              </a:rPr>
              <a:t>Sohn, N. (2018). Leitfaden zur Erstellung barrierefreier Dokumente. TH </a:t>
            </a:r>
            <a:r>
              <a:rPr lang="de-DE" sz="4300" dirty="0" err="1">
                <a:latin typeface="+mj-lt"/>
                <a:ea typeface="ARial"/>
                <a:cs typeface="ARial"/>
              </a:rPr>
              <a:t>Käln</a:t>
            </a:r>
            <a:r>
              <a:rPr lang="de-DE" sz="4300" dirty="0">
                <a:latin typeface="+mj-lt"/>
                <a:ea typeface="ARial"/>
                <a:cs typeface="ARial"/>
              </a:rPr>
              <a:t>. </a:t>
            </a:r>
            <a:r>
              <a:rPr lang="de-DE" sz="4300" dirty="0">
                <a:latin typeface="+mj-lt"/>
                <a:ea typeface="ARial"/>
                <a:cs typeface="ARial"/>
                <a:hlinkClick r:id="rId11"/>
              </a:rPr>
              <a:t>https://www.th-koeln.de/mam/downloads/deutsch/hochschule/profil/lehre/leitfaden_barrierefreie_dokumente.pdf</a:t>
            </a:r>
            <a:endParaRPr lang="de-DE" sz="4300" dirty="0">
              <a:latin typeface="+mj-lt"/>
              <a:ea typeface="ARial"/>
              <a:cs typeface="ARial"/>
            </a:endParaRPr>
          </a:p>
          <a:p>
            <a:pPr marL="349965" indent="-349965">
              <a:lnSpc>
                <a:spcPct val="120000"/>
              </a:lnSpc>
              <a:buFont typeface="Arial"/>
              <a:buChar char="•"/>
              <a:defRPr/>
            </a:pPr>
            <a:r>
              <a:rPr lang="de-DE" sz="4300" dirty="0">
                <a:latin typeface="+mj-lt"/>
                <a:ea typeface="ARial"/>
                <a:cs typeface="ARial"/>
              </a:rPr>
              <a:t>Sohn, N. (2020). </a:t>
            </a:r>
            <a:r>
              <a:rPr lang="de-DE" sz="4300" b="1" i="0" u="none" strike="noStrike" baseline="0" dirty="0">
                <a:solidFill>
                  <a:srgbClr val="000000"/>
                </a:solidFill>
                <a:latin typeface="+mj-lt"/>
              </a:rPr>
              <a:t>Barrierefreie digitale Lehre. </a:t>
            </a:r>
            <a:r>
              <a:rPr lang="de-DE" sz="4300" b="0" i="0" u="none" strike="noStrike" baseline="0" dirty="0">
                <a:solidFill>
                  <a:srgbClr val="000000"/>
                </a:solidFill>
                <a:latin typeface="+mj-lt"/>
              </a:rPr>
              <a:t>Checkliste für Lehrende. TH Köln. </a:t>
            </a:r>
            <a:r>
              <a:rPr lang="de-DE" sz="4300" b="0" i="0" u="none" strike="noStrike" baseline="0" dirty="0">
                <a:solidFill>
                  <a:srgbClr val="000000"/>
                </a:solidFill>
                <a:latin typeface="+mj-lt"/>
                <a:hlinkClick r:id="rId12"/>
              </a:rPr>
              <a:t>https://www.th-koeln.de/mam/downloads/deutsch/hochschule/organisation/zle/checkliste_barrierefreie_digitale_lehre.pdf</a:t>
            </a:r>
            <a:endParaRPr lang="de-DE" sz="43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349965" indent="-349965">
              <a:lnSpc>
                <a:spcPct val="120000"/>
              </a:lnSpc>
              <a:buFont typeface="Arial"/>
              <a:buChar char="•"/>
              <a:defRPr/>
            </a:pPr>
            <a:r>
              <a:rPr lang="de-DE" sz="4300" dirty="0">
                <a:latin typeface="+mj-lt"/>
                <a:ea typeface="ARial"/>
                <a:cs typeface="ARial"/>
              </a:rPr>
              <a:t>Steinkühler, J., </a:t>
            </a:r>
            <a:r>
              <a:rPr lang="de-DE" sz="4300" dirty="0" err="1">
                <a:latin typeface="+mj-lt"/>
                <a:ea typeface="ARial"/>
                <a:cs typeface="ARial"/>
              </a:rPr>
              <a:t>Beuße</a:t>
            </a:r>
            <a:r>
              <a:rPr lang="de-DE" sz="4300" dirty="0">
                <a:latin typeface="+mj-lt"/>
                <a:ea typeface="ARial"/>
                <a:cs typeface="ARial"/>
              </a:rPr>
              <a:t>, M., </a:t>
            </a:r>
            <a:r>
              <a:rPr lang="de-DE" sz="4300" dirty="0" err="1">
                <a:latin typeface="+mj-lt"/>
                <a:ea typeface="ARial"/>
                <a:cs typeface="ARial"/>
              </a:rPr>
              <a:t>Kroher</a:t>
            </a:r>
            <a:r>
              <a:rPr lang="de-DE" sz="4300" dirty="0">
                <a:latin typeface="+mj-lt"/>
                <a:ea typeface="ARial"/>
                <a:cs typeface="ARial"/>
              </a:rPr>
              <a:t>, M., Gerdes, F., Schwabe, U., ... &amp; Buchholz, S. (2023). </a:t>
            </a:r>
            <a:r>
              <a:rPr lang="de-DE" sz="4300" i="1" dirty="0">
                <a:latin typeface="+mj-lt"/>
                <a:ea typeface="ARial"/>
                <a:cs typeface="ARial"/>
              </a:rPr>
              <a:t>Die Studierendenbefragung in Deutschland: best3. Studieren mit einer gesundheitlichen Beeinträchtigung.</a:t>
            </a:r>
            <a:r>
              <a:rPr lang="de-DE" sz="4300" dirty="0">
                <a:latin typeface="+mj-lt"/>
                <a:ea typeface="ARial"/>
                <a:cs typeface="ARial"/>
              </a:rPr>
              <a:t> Hannover: DZHW. </a:t>
            </a:r>
            <a:r>
              <a:rPr lang="de-DE" sz="4300" u="sng" dirty="0">
                <a:solidFill>
                  <a:schemeClr val="hlink"/>
                </a:solidFill>
                <a:latin typeface="+mj-lt"/>
                <a:ea typeface="ARial"/>
                <a:cs typeface="ARial"/>
                <a:hlinkClick r:id="rId13" tooltip="https://www.bmbf.de/SharedDocs/Downloads/de/2023/best3_beeintr%C3%A4chtigt_studieren.pdf?__blob=publicationFile&amp;v=4"/>
              </a:rPr>
              <a:t>https://www.bmbf.de/SharedDocs/Downloads/de/2023/best3_beeintr%C3%A4chtigt_studieren.pdf?__blob=publicationFile&amp;v=4</a:t>
            </a:r>
            <a:r>
              <a:rPr lang="de-DE" sz="4300" dirty="0">
                <a:latin typeface="+mj-lt"/>
                <a:ea typeface="ARial"/>
                <a:cs typeface="ARial"/>
              </a:rPr>
              <a:t> </a:t>
            </a:r>
          </a:p>
          <a:p>
            <a:pPr marL="349965" indent="-349965">
              <a:lnSpc>
                <a:spcPct val="120000"/>
              </a:lnSpc>
              <a:buFont typeface="Arial"/>
              <a:buChar char="•"/>
              <a:defRPr/>
            </a:pPr>
            <a:r>
              <a:rPr lang="de-DE" sz="4300" dirty="0">
                <a:latin typeface="+mj-lt"/>
              </a:rPr>
              <a:t>Technische Universität Dresden (Hrsg.) (2020a). </a:t>
            </a:r>
            <a:r>
              <a:rPr lang="de-DE" sz="4300" i="1" dirty="0">
                <a:latin typeface="+mj-lt"/>
              </a:rPr>
              <a:t>Barrierefreie Dokumente – Anleitung zur Erstellung barrierefreier PDF-Dokumente mit Word. </a:t>
            </a:r>
            <a:r>
              <a:rPr lang="de-DE" sz="4300" dirty="0">
                <a:latin typeface="+mj-lt"/>
                <a:hlinkClick r:id="rId14"/>
              </a:rPr>
              <a:t>https://tud.qucosa.de/api/qucosa%3A73967/attachment/ATT-0/</a:t>
            </a:r>
            <a:endParaRPr lang="de-DE" sz="4300" dirty="0">
              <a:latin typeface="+mj-lt"/>
            </a:endParaRPr>
          </a:p>
          <a:p>
            <a:pPr marL="349965" indent="-349965">
              <a:lnSpc>
                <a:spcPct val="120000"/>
              </a:lnSpc>
              <a:buFont typeface="Arial"/>
              <a:buChar char="•"/>
              <a:defRPr/>
            </a:pPr>
            <a:r>
              <a:rPr lang="de-DE" sz="4300" dirty="0">
                <a:latin typeface="+mj-lt"/>
              </a:rPr>
              <a:t>Technische Universität Dresden (Hrsg.) (2020b). </a:t>
            </a:r>
            <a:r>
              <a:rPr lang="de-DE" sz="4300" i="1" dirty="0">
                <a:latin typeface="+mj-lt"/>
              </a:rPr>
              <a:t>Barrierefreie Dokumente – Anleitung zur Erstellung barrierefreier PDF-Dokumente mit PowerPoint. </a:t>
            </a:r>
            <a:r>
              <a:rPr lang="de-DE" sz="4300" dirty="0">
                <a:latin typeface="+mj-lt"/>
                <a:hlinkClick r:id="rId15"/>
              </a:rPr>
              <a:t>https://tud.qucosa.de/api/qucosa%3A73969/attachment/ATT-0/</a:t>
            </a:r>
            <a:endParaRPr lang="de-DE" sz="4300" dirty="0">
              <a:latin typeface="+mj-lt"/>
            </a:endParaRPr>
          </a:p>
          <a:p>
            <a:pPr marL="349965" indent="-349965">
              <a:lnSpc>
                <a:spcPct val="120000"/>
              </a:lnSpc>
              <a:buFont typeface="Arial"/>
              <a:buChar char="•"/>
              <a:defRPr/>
            </a:pPr>
            <a:r>
              <a:rPr lang="de-DE" sz="4300" dirty="0">
                <a:latin typeface="+mj-lt"/>
              </a:rPr>
              <a:t>Uni Rostock - Projekt Inklusive Hochschule (Hrsg.) (2018).</a:t>
            </a:r>
            <a:r>
              <a:rPr lang="de-DE" sz="430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de-DE" sz="4300" i="1" u="none" strike="noStrike" baseline="0" dirty="0">
                <a:solidFill>
                  <a:srgbClr val="000000"/>
                </a:solidFill>
                <a:latin typeface="+mj-lt"/>
              </a:rPr>
              <a:t>Lehre barrierefrei </a:t>
            </a:r>
            <a:r>
              <a:rPr lang="de-DE" sz="4300" i="1" dirty="0">
                <a:latin typeface="+mj-lt"/>
              </a:rPr>
              <a:t>g</a:t>
            </a:r>
            <a:r>
              <a:rPr lang="de-DE" sz="4300" i="1" u="none" strike="noStrike" baseline="0" dirty="0">
                <a:solidFill>
                  <a:srgbClr val="000000"/>
                </a:solidFill>
                <a:latin typeface="+mj-lt"/>
              </a:rPr>
              <a:t>estalten. Ein Leitfaden für Lehrende an den Hochschulen Mecklenburg-Vorpommerns</a:t>
            </a:r>
            <a:r>
              <a:rPr lang="de-DE" sz="4300" b="1" i="0" u="none" strike="noStrike" baseline="0" dirty="0">
                <a:solidFill>
                  <a:srgbClr val="000000"/>
                </a:solidFill>
                <a:latin typeface="+mj-lt"/>
              </a:rPr>
              <a:t>.</a:t>
            </a:r>
            <a:r>
              <a:rPr lang="de-DE" sz="4300" dirty="0">
                <a:latin typeface="+mj-lt"/>
              </a:rPr>
              <a:t> </a:t>
            </a:r>
            <a:r>
              <a:rPr lang="de-DE" sz="4300" b="0" i="0" u="sng" strike="noStrike" cap="none" spc="0" dirty="0">
                <a:solidFill>
                  <a:srgbClr val="000000"/>
                </a:solidFill>
                <a:latin typeface="+mj-lt"/>
                <a:ea typeface="Arial"/>
                <a:cs typeface="Arial"/>
                <a:hlinkClick r:id="rId16" tooltip="https://www.uni-rostock.de/storages/uni-rostock/UniHome/Vielfalt/Barrierefreiheit/Leitfaden_MV_Inklusive_Hochschullehre.pdf"/>
              </a:rPr>
              <a:t>https://www.uni-rostock.de/storages/uni-rostock/UniHome/Vielfalt/Barrierefreiheit/Leitfaden_MV_Inklusive_Hochschullehre.pdf</a:t>
            </a:r>
            <a:endParaRPr lang="de-DE" sz="4300" dirty="0">
              <a:latin typeface="+mj-lt"/>
            </a:endParaRPr>
          </a:p>
          <a:p>
            <a:pPr marL="349965" indent="-349965">
              <a:buFont typeface="Arial"/>
              <a:buChar char="•"/>
              <a:defRPr/>
            </a:pPr>
            <a:endParaRPr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55640105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Vertiefende Quellen</a:t>
            </a:r>
          </a:p>
        </p:txBody>
      </p:sp>
      <p:sp>
        <p:nvSpPr>
          <p:cNvPr id="1761224568" name="Inhaltsplatzhalter 2"/>
          <p:cNvSpPr>
            <a:spLocks noGrp="1"/>
          </p:cNvSpPr>
          <p:nvPr>
            <p:ph idx="1"/>
          </p:nvPr>
        </p:nvSpPr>
        <p:spPr bwMode="auto">
          <a:xfrm>
            <a:off x="1473112" y="2204864"/>
            <a:ext cx="10527544" cy="3275011"/>
          </a:xfrm>
          <a:prstGeom prst="rect">
            <a:avLst/>
          </a:prstGeom>
        </p:spPr>
        <p:txBody>
          <a:bodyPr/>
          <a:lstStyle/>
          <a:p>
            <a:pPr marL="349965" indent="-349965">
              <a:buFont typeface="Arial"/>
              <a:buChar char="•"/>
              <a:defRPr/>
            </a:pPr>
            <a:r>
              <a:rPr dirty="0"/>
              <a:t>e-teaching.org</a:t>
            </a:r>
            <a:r>
              <a:rPr lang="de-DE" dirty="0"/>
              <a:t>: </a:t>
            </a:r>
            <a:r>
              <a:rPr lang="de-DE" sz="2400" b="0" i="0" u="sng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  <a:hlinkClick r:id="rId3" tooltip="https://www.e-teaching.org/praxis/themenseiten/barrierefreie-digitale-hochschullehre"/>
              </a:rPr>
              <a:t>Themenseite Barrierefreie digitale Hochschullehre</a:t>
            </a:r>
            <a:endParaRPr dirty="0"/>
          </a:p>
          <a:p>
            <a:pPr marL="349965" indent="-349965">
              <a:buFont typeface="Arial"/>
              <a:buChar char="•"/>
              <a:defRPr/>
            </a:pPr>
            <a:r>
              <a:rPr dirty="0" err="1"/>
              <a:t>Hochschulforum</a:t>
            </a:r>
            <a:r>
              <a:rPr dirty="0"/>
              <a:t> </a:t>
            </a:r>
            <a:r>
              <a:rPr dirty="0" err="1"/>
              <a:t>Digitalisierung</a:t>
            </a:r>
            <a:r>
              <a:rPr lang="de-DE" dirty="0"/>
              <a:t>: </a:t>
            </a:r>
            <a:r>
              <a:rPr lang="de-DE" u="sng" dirty="0">
                <a:latin typeface="Arial"/>
                <a:ea typeface="Arial"/>
                <a:cs typeface="Arial"/>
                <a:hlinkClick r:id="rId4" tooltip="https://hochschulforumdigitalisierung.de/dossier/diversitaet-barrierefreiheit/"/>
              </a:rPr>
              <a:t>Dossier Diversität und Barrierefreiheit</a:t>
            </a:r>
            <a:endParaRPr dirty="0"/>
          </a:p>
          <a:p>
            <a:pPr marL="349965" indent="-349965">
              <a:buFont typeface="Arial"/>
              <a:buChar char="•"/>
              <a:defRPr/>
            </a:pPr>
            <a:r>
              <a:rPr dirty="0" err="1"/>
              <a:t>Übersichts</a:t>
            </a:r>
            <a:r>
              <a:rPr lang="de-DE" dirty="0"/>
              <a:t>s</a:t>
            </a:r>
            <a:r>
              <a:rPr dirty="0" err="1"/>
              <a:t>eite</a:t>
            </a:r>
            <a:r>
              <a:rPr dirty="0"/>
              <a:t> der Uni Bielefeld: </a:t>
            </a:r>
            <a:r>
              <a:rPr lang="de-DE" sz="2400" b="0" i="0" u="sng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  <a:hlinkClick r:id="rId5" tooltip="https://www.uni-bielefeld.de/einrichtungen/zab/digitale-barrierefreiheit/barrierefreie-dokumente/barrieren-a-z/"/>
              </a:rPr>
              <a:t>Barrieren a-z</a:t>
            </a:r>
            <a:endParaRPr lang="de-DE" sz="2400" b="0" i="0" u="sng" strike="noStrike" cap="none" spc="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349965" indent="-349965">
              <a:buFont typeface="Arial"/>
              <a:buChar char="•"/>
              <a:defRPr/>
            </a:pPr>
            <a:endParaRPr lang="de-DE" u="sng" dirty="0">
              <a:latin typeface="Arial"/>
              <a:cs typeface="Arial"/>
            </a:endParaRPr>
          </a:p>
          <a:p>
            <a:pPr marL="349965" indent="-349965">
              <a:buFont typeface="Arial"/>
              <a:buChar char="•"/>
              <a:defRPr/>
            </a:pPr>
            <a:r>
              <a:rPr lang="de-DE" dirty="0"/>
              <a:t>Weiterführende Informationen zur Lage der Gebäude-Barrierefreiheit an </a:t>
            </a:r>
            <a:r>
              <a:rPr lang="de-DE" dirty="0" err="1"/>
              <a:t>osnabrücker</a:t>
            </a:r>
            <a:r>
              <a:rPr lang="de-DE" dirty="0"/>
              <a:t> Hochschulen: </a:t>
            </a:r>
            <a:r>
              <a:rPr lang="de-DE" u="sng" dirty="0" err="1">
                <a:solidFill>
                  <a:schemeClr val="hlink"/>
                </a:solidFill>
                <a:hlinkClick r:id="rId6"/>
              </a:rPr>
              <a:t>Hasepost-Aktikel</a:t>
            </a:r>
            <a:r>
              <a:rPr lang="de-DE" u="sng" dirty="0">
                <a:solidFill>
                  <a:schemeClr val="hlink"/>
                </a:solidFill>
                <a:hlinkClick r:id="rId6"/>
              </a:rPr>
              <a:t> von 2023 Studieren mit oder ohne Barrieren an Universität und Hochschule </a:t>
            </a:r>
            <a:r>
              <a:rPr lang="de-DE" u="sng" dirty="0" err="1">
                <a:solidFill>
                  <a:schemeClr val="hlink"/>
                </a:solidFill>
                <a:hlinkClick r:id="rId6"/>
              </a:rPr>
              <a:t>Osnabrueck</a:t>
            </a:r>
            <a:endParaRPr lang="de-DE" u="sng" dirty="0">
              <a:solidFill>
                <a:schemeClr val="hlink"/>
              </a:solidFill>
            </a:endParaRPr>
          </a:p>
          <a:p>
            <a:pPr marL="0" indent="0"/>
            <a:endParaRPr lang="de-DE" dirty="0"/>
          </a:p>
          <a:p>
            <a:pPr marL="349965" indent="-349965">
              <a:buFont typeface="Arial"/>
              <a:buChar char="•"/>
              <a:defRPr/>
            </a:pPr>
            <a:endParaRPr lang="de-DE" u="sng" dirty="0">
              <a:solidFill>
                <a:schemeClr val="hlink"/>
              </a:solidFill>
            </a:endParaRPr>
          </a:p>
          <a:p>
            <a:pPr marL="349965" indent="-349965">
              <a:buFont typeface="Arial"/>
              <a:buChar char="•"/>
              <a:defRPr/>
            </a:pPr>
            <a:endParaRPr dirty="0"/>
          </a:p>
          <a:p>
            <a:pPr>
              <a:defRPr/>
            </a:pPr>
            <a:endParaRPr dirty="0"/>
          </a:p>
          <a:p>
            <a:pPr>
              <a:defRPr/>
            </a:pPr>
            <a:endParaRPr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E3CE0DE-DABA-4855-A2D7-42E37DAA8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2060848"/>
            <a:ext cx="9144396" cy="2387599"/>
          </a:xfrm>
        </p:spPr>
        <p:txBody>
          <a:bodyPr/>
          <a:lstStyle/>
          <a:p>
            <a:r>
              <a:rPr lang="de-DE" dirty="0"/>
              <a:t>Vielen Dank für Ihre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129156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B22215-3C8C-4E7A-94A1-7DCF5933E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Studienverlauf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3DF4FF-53D6-4A7A-AC22-750A6127C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Beeinträchtigte Studierende</a:t>
            </a:r>
          </a:p>
          <a:p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wechseln öfter das Studienfach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unterbrechen ihr Studium häufiger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brechen ihr Studium häufiger ab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  <a:p>
            <a:pPr marL="0" indent="0" algn="r"/>
            <a:r>
              <a:rPr lang="de-DE" sz="1500" dirty="0"/>
              <a:t>z.B. Meyer et al. (2022), </a:t>
            </a:r>
            <a:r>
              <a:rPr lang="de-DE" sz="1500" dirty="0" err="1"/>
              <a:t>Rußman</a:t>
            </a:r>
            <a:r>
              <a:rPr lang="de-DE" sz="1500" dirty="0"/>
              <a:t> et al. (2023)</a:t>
            </a:r>
          </a:p>
        </p:txBody>
      </p:sp>
    </p:spTree>
    <p:extLst>
      <p:ext uri="{BB962C8B-B14F-4D97-AF65-F5344CB8AC3E}">
        <p14:creationId xmlns:p14="http://schemas.microsoft.com/office/powerpoint/2010/main" val="252392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Benutzerdefinier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62699"/>
      </a:hlink>
      <a:folHlink>
        <a:srgbClr val="262699"/>
      </a:folHlink>
    </a:clrScheme>
    <a:fontScheme name="Office Theme">
      <a:majorFont>
        <a:latin typeface="Arial"/>
        <a:ea typeface="Noto Sans CJK SC Regular"/>
        <a:cs typeface="Noto Sans CJK SC Regular"/>
      </a:majorFont>
      <a:minorFont>
        <a:latin typeface="Arial"/>
        <a:ea typeface="Noto Sans CJK SC Regular"/>
        <a:cs typeface="Noto Sans CJK SC Regular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prstGeom prst="rect">
          <a:avLst/>
        </a:pr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prstGeom prst="rect">
          <a:avLst/>
        </a:pr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3278</Words>
  <Application>Microsoft Office PowerPoint</Application>
  <DocSecurity>0</DocSecurity>
  <PresentationFormat>Breitbild</PresentationFormat>
  <Paragraphs>559</Paragraphs>
  <Slides>88</Slides>
  <Notes>47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88</vt:i4>
      </vt:variant>
    </vt:vector>
  </HeadingPairs>
  <TitlesOfParts>
    <vt:vector size="99" baseType="lpstr">
      <vt:lpstr> Arial (Textkörper)</vt:lpstr>
      <vt:lpstr>Arial</vt:lpstr>
      <vt:lpstr>Arial</vt:lpstr>
      <vt:lpstr>Arial   </vt:lpstr>
      <vt:lpstr>Arial (textkörper)</vt:lpstr>
      <vt:lpstr>Arialn</vt:lpstr>
      <vt:lpstr>Calibri</vt:lpstr>
      <vt:lpstr>Calibri Light</vt:lpstr>
      <vt:lpstr>Cambria Math</vt:lpstr>
      <vt:lpstr>Times New Roman</vt:lpstr>
      <vt:lpstr>1_Office Theme</vt:lpstr>
      <vt:lpstr> Praxistipps zur Gestaltung  barrierefreier Lehre und Lehrmaterialien </vt:lpstr>
      <vt:lpstr>Lehre barrierefreier gestalten </vt:lpstr>
      <vt:lpstr>Lehre barrierefreier gestalten  </vt:lpstr>
      <vt:lpstr>Was ist eine Behinderung? </vt:lpstr>
      <vt:lpstr>Barrierefreiheit</vt:lpstr>
      <vt:lpstr>Niedersächsisches Hochschulgesetz </vt:lpstr>
      <vt:lpstr>Wer ist betroffen?</vt:lpstr>
      <vt:lpstr>Betroffene an der UOS</vt:lpstr>
      <vt:lpstr>Studienverlauf</vt:lpstr>
      <vt:lpstr>Praxistipps Lehre barrierefreier gestalten   Information, Kommunikation &amp; Nachteilsausgleiche </vt:lpstr>
      <vt:lpstr>Allgemeine Informationen</vt:lpstr>
      <vt:lpstr>Spezifische Informationen</vt:lpstr>
      <vt:lpstr>Beispiel für Ankündigung in Stud.IP</vt:lpstr>
      <vt:lpstr>Seminarfolie / Handout</vt:lpstr>
      <vt:lpstr>Neue Informationsseite im Kurs</vt:lpstr>
      <vt:lpstr>Informationsseite in Stud.IP 1</vt:lpstr>
      <vt:lpstr>Informationsseite in Stud.IP 2</vt:lpstr>
      <vt:lpstr>Informationsseite in Stud.IP - 3</vt:lpstr>
      <vt:lpstr>Niedrigschwellige Angebote: Kommunikation</vt:lpstr>
      <vt:lpstr>Was sind Nachteilsausgleiche?</vt:lpstr>
      <vt:lpstr>Nachteilsausgleiche</vt:lpstr>
      <vt:lpstr>Barrieren abbauen </vt:lpstr>
      <vt:lpstr>Barrieren abbauen: 2-Sinne Prinzip</vt:lpstr>
      <vt:lpstr>Nachteilsausgleiche: Rechtsanspruch</vt:lpstr>
      <vt:lpstr>Nachteilsausgleich beantragen: UOS-Formular</vt:lpstr>
      <vt:lpstr>Gängige Nachteilsausgleiche</vt:lpstr>
      <vt:lpstr>Nachteilsausgleiche:  Beispiel Lese-Rechtschreib-Schwäche</vt:lpstr>
      <vt:lpstr>Erfolgsaussichten </vt:lpstr>
      <vt:lpstr>Arten von Beeinträchtigungen &amp; Ausgleichsmöglichkeiten</vt:lpstr>
      <vt:lpstr>Bewegungsbeeinträchtigungen</vt:lpstr>
      <vt:lpstr>Bewegung: Ausgleichsmöglichkeiten</vt:lpstr>
      <vt:lpstr>Sehbeeinträchtigungen</vt:lpstr>
      <vt:lpstr>Visuelle Barrieren</vt:lpstr>
      <vt:lpstr>Sehen: Ausgleichsmöglichkeiten</vt:lpstr>
      <vt:lpstr>Hörbeeinträchtigungen</vt:lpstr>
      <vt:lpstr>Hören: Ausgleichsmöglichkeiten</vt:lpstr>
      <vt:lpstr>Sprachbeeinträchtigungen </vt:lpstr>
      <vt:lpstr>Sprechen: Ausgleichsmöglichkeiten</vt:lpstr>
      <vt:lpstr>Chronisch-somatische Erkrankungen</vt:lpstr>
      <vt:lpstr>Somatische Krankheiten: Ausgleichsmöglichkeiten</vt:lpstr>
      <vt:lpstr>Kognitive und psychische Beeinträchtigungen</vt:lpstr>
      <vt:lpstr>Kognitiv-Psychisches: Ausgleichsmöglichkeiten</vt:lpstr>
      <vt:lpstr>Lesetipps zu Nachteilsausgleichen</vt:lpstr>
      <vt:lpstr>Praxistipps Lehrmaterialien mit digitalen Tools barrierefreier gestalten</vt:lpstr>
      <vt:lpstr>Tools für digitale Lehr-Lern-Materialien</vt:lpstr>
      <vt:lpstr>Barrierefreiere digitale Textdokumente   </vt:lpstr>
      <vt:lpstr>Links</vt:lpstr>
      <vt:lpstr>Fokus barrierefreiere Präsentationen</vt:lpstr>
      <vt:lpstr>Tipps für barrierefreiere Präsentationsfolien</vt:lpstr>
      <vt:lpstr>Folientitel unsichtbar machen</vt:lpstr>
      <vt:lpstr>Lesereihenfolge sortieren</vt:lpstr>
      <vt:lpstr>Alternativtexte für Bilder</vt:lpstr>
      <vt:lpstr>Alternativtexte in PPTX (1)</vt:lpstr>
      <vt:lpstr>Alternativtexte in Word - Menüband</vt:lpstr>
      <vt:lpstr>Alternativtexte in PPTX: Auswahlfelder</vt:lpstr>
      <vt:lpstr>Alternativtexte in PPTX (2)</vt:lpstr>
      <vt:lpstr>Alternativtexte in PPTX: Beschreibung generieren</vt:lpstr>
      <vt:lpstr>Alternativtexte in Word automatisch generieren – Beispiel 1</vt:lpstr>
      <vt:lpstr>Alternativtexte in Word automatisch generieren – Beispiel 2</vt:lpstr>
      <vt:lpstr>4 Regeln für Bildbeschreibungen im Bildungskontext </vt:lpstr>
      <vt:lpstr>Komplexere Alternativtexte</vt:lpstr>
      <vt:lpstr>Formeln</vt:lpstr>
      <vt:lpstr>LaTex-Sprache</vt:lpstr>
      <vt:lpstr>Bilder von Formeln mit LaTex-Online-Editoren erstellen</vt:lpstr>
      <vt:lpstr>Formelbild auf PPTX-Folie einfügen</vt:lpstr>
      <vt:lpstr>Diagramme</vt:lpstr>
      <vt:lpstr>„Die Verteilung der Ergebnisse sehen Sie in der Grafik“</vt:lpstr>
      <vt:lpstr>Alternativtexte für komplexe Diagramme</vt:lpstr>
      <vt:lpstr>Digitale Alternativen  für komplexe Bildbeschreibungen</vt:lpstr>
      <vt:lpstr>Einzelne Folien in PowerPoint besprechen </vt:lpstr>
      <vt:lpstr>Einzelne Folien in PowerPoint besprechen: Aufnahmeansicht</vt:lpstr>
      <vt:lpstr>ABER…</vt:lpstr>
      <vt:lpstr>Untertitel für besprochene Folie bereitstellen </vt:lpstr>
      <vt:lpstr>Beispielfolie mit Hinweis auf ein externes Opencast-Erläuterungsvideo</vt:lpstr>
      <vt:lpstr>Opencast – Untertitel III</vt:lpstr>
      <vt:lpstr>Opencast – Untertitel und Transkript </vt:lpstr>
      <vt:lpstr>Opencast - Untertitelungsfunktion</vt:lpstr>
      <vt:lpstr>Barrierefreiheit in MS Office PowerPoint testen</vt:lpstr>
      <vt:lpstr>Automatische Prüfung I</vt:lpstr>
      <vt:lpstr>Automatische Prüfung II</vt:lpstr>
      <vt:lpstr>Automatische Prüfung III</vt:lpstr>
      <vt:lpstr>PDF-Export aus PPTX</vt:lpstr>
      <vt:lpstr>Lesetipp 2</vt:lpstr>
      <vt:lpstr>Anleitungen für Office-Programme &amp; PDFs</vt:lpstr>
      <vt:lpstr>Download Handreichung zum Vortrag </vt:lpstr>
      <vt:lpstr>Quellen &amp; Literatur</vt:lpstr>
      <vt:lpstr>Vertiefende Quellen</vt:lpstr>
      <vt:lpstr>Vielen Dank für Ihre Aufmerksamkeit!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Praxistipps Barrierefreie Lehre</dc:title>
  <dc:subject/>
  <dc:creator>Nathalie Pöpel</dc:creator>
  <cp:keywords/>
  <dc:description/>
  <cp:lastModifiedBy>npoepel</cp:lastModifiedBy>
  <cp:revision>564</cp:revision>
  <cp:lastPrinted>2024-02-19T08:15:00Z</cp:lastPrinted>
  <dcterms:created xsi:type="dcterms:W3CDTF">2022-02-22T11:12:36Z</dcterms:created>
  <dcterms:modified xsi:type="dcterms:W3CDTF">2024-03-05T14:21:45Z</dcterms:modified>
  <cp:category/>
  <dc:identifier/>
  <cp:contentStatus/>
  <dc:language/>
  <cp:version/>
</cp:coreProperties>
</file>