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63" r:id="rId2"/>
    <p:sldId id="1412" r:id="rId3"/>
    <p:sldId id="785" r:id="rId4"/>
    <p:sldId id="256" r:id="rId5"/>
    <p:sldId id="258" r:id="rId6"/>
    <p:sldId id="1408" r:id="rId7"/>
    <p:sldId id="786" r:id="rId8"/>
    <p:sldId id="1409" r:id="rId9"/>
    <p:sldId id="1406" r:id="rId10"/>
    <p:sldId id="1411" r:id="rId11"/>
    <p:sldId id="1410" r:id="rId12"/>
    <p:sldId id="398" r:id="rId13"/>
  </p:sldIdLst>
  <p:sldSz cx="10691813" cy="7561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AE596B9-7300-4268-B762-920188F2F64E}">
          <p14:sldIdLst>
            <p14:sldId id="363"/>
            <p14:sldId id="1412"/>
            <p14:sldId id="785"/>
            <p14:sldId id="256"/>
            <p14:sldId id="258"/>
            <p14:sldId id="1408"/>
            <p14:sldId id="786"/>
            <p14:sldId id="1409"/>
            <p14:sldId id="1406"/>
            <p14:sldId id="1411"/>
            <p14:sldId id="1410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na Gill" initials="CG" lastIdx="1" clrIdx="0"/>
  <p:cmAuthor id="2" name="Flora" initials="F" lastIdx="1" clrIdx="1">
    <p:extLst>
      <p:ext uri="{19B8F6BF-5375-455C-9EA6-DF929625EA0E}">
        <p15:presenceInfo xmlns:p15="http://schemas.microsoft.com/office/powerpoint/2012/main" userId="Flo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80528"/>
    <a:srgbClr val="FFFFFF"/>
    <a:srgbClr val="000000"/>
    <a:srgbClr val="E0D1D2"/>
    <a:srgbClr val="6E6E70"/>
    <a:srgbClr val="868686"/>
    <a:srgbClr val="99999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78267" autoAdjust="0"/>
  </p:normalViewPr>
  <p:slideViewPr>
    <p:cSldViewPr snapToGrid="0">
      <p:cViewPr varScale="1">
        <p:scale>
          <a:sx n="57" d="100"/>
          <a:sy n="57" d="100"/>
        </p:scale>
        <p:origin x="2040" y="6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16CF0-21DA-4D9E-8846-7696606D30C7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6752D610-0E16-4BFA-B421-226610C2DA70}">
      <dgm:prSet phldrT="[Text]"/>
      <dgm:spPr/>
      <dgm:t>
        <a:bodyPr/>
        <a:lstStyle/>
        <a:p>
          <a:r>
            <a:rPr lang="de-DE" dirty="0"/>
            <a:t>1. </a:t>
          </a:r>
        </a:p>
      </dgm:t>
    </dgm:pt>
    <dgm:pt modelId="{5EAF4122-3DA4-490A-8251-EB3B0BEC6720}" type="parTrans" cxnId="{B3B53C27-610A-4B29-BAA2-B6EDFF381D52}">
      <dgm:prSet/>
      <dgm:spPr/>
      <dgm:t>
        <a:bodyPr/>
        <a:lstStyle/>
        <a:p>
          <a:endParaRPr lang="de-DE"/>
        </a:p>
      </dgm:t>
    </dgm:pt>
    <dgm:pt modelId="{3C3C79D7-928D-49DA-A12F-6DC6A4B5B54F}" type="sibTrans" cxnId="{B3B53C27-610A-4B29-BAA2-B6EDFF381D52}">
      <dgm:prSet/>
      <dgm:spPr/>
      <dgm:t>
        <a:bodyPr/>
        <a:lstStyle/>
        <a:p>
          <a:endParaRPr lang="de-DE"/>
        </a:p>
      </dgm:t>
    </dgm:pt>
    <dgm:pt modelId="{2A8AC75D-279A-40CC-8995-F7C7529B78D5}">
      <dgm:prSet phldrT="[Text]"/>
      <dgm:spPr/>
      <dgm:t>
        <a:bodyPr/>
        <a:lstStyle/>
        <a:p>
          <a:r>
            <a:rPr lang="de-DE" dirty="0"/>
            <a:t>Hörspiel/Rollenspiel</a:t>
          </a:r>
        </a:p>
      </dgm:t>
    </dgm:pt>
    <dgm:pt modelId="{80EC8683-4311-498C-B618-70814B670979}" type="parTrans" cxnId="{EC22FD4D-5A39-4D37-B6F4-8E7B455A2D9B}">
      <dgm:prSet/>
      <dgm:spPr/>
      <dgm:t>
        <a:bodyPr/>
        <a:lstStyle/>
        <a:p>
          <a:endParaRPr lang="de-DE"/>
        </a:p>
      </dgm:t>
    </dgm:pt>
    <dgm:pt modelId="{60571EBC-7F7F-43D8-A153-AF1F0BAD379D}" type="sibTrans" cxnId="{EC22FD4D-5A39-4D37-B6F4-8E7B455A2D9B}">
      <dgm:prSet/>
      <dgm:spPr/>
      <dgm:t>
        <a:bodyPr/>
        <a:lstStyle/>
        <a:p>
          <a:endParaRPr lang="de-DE"/>
        </a:p>
      </dgm:t>
    </dgm:pt>
    <dgm:pt modelId="{66C4B78B-251C-41C5-8643-C3885159686E}">
      <dgm:prSet phldrT="[Text]"/>
      <dgm:spPr/>
      <dgm:t>
        <a:bodyPr/>
        <a:lstStyle/>
        <a:p>
          <a:r>
            <a:rPr lang="de-DE" dirty="0"/>
            <a:t>2. </a:t>
          </a:r>
        </a:p>
      </dgm:t>
    </dgm:pt>
    <dgm:pt modelId="{A1A54920-B71D-4D6D-B2D3-2CDB452AA196}" type="parTrans" cxnId="{424EF8F9-7483-4F17-99D2-1E452581246D}">
      <dgm:prSet/>
      <dgm:spPr/>
      <dgm:t>
        <a:bodyPr/>
        <a:lstStyle/>
        <a:p>
          <a:endParaRPr lang="de-DE"/>
        </a:p>
      </dgm:t>
    </dgm:pt>
    <dgm:pt modelId="{3C347A5D-80B4-424B-9645-0310B1728A81}" type="sibTrans" cxnId="{424EF8F9-7483-4F17-99D2-1E452581246D}">
      <dgm:prSet/>
      <dgm:spPr/>
      <dgm:t>
        <a:bodyPr/>
        <a:lstStyle/>
        <a:p>
          <a:endParaRPr lang="de-DE"/>
        </a:p>
      </dgm:t>
    </dgm:pt>
    <dgm:pt modelId="{BE674676-9B6E-4F45-9EC2-400E2BE74A07}">
      <dgm:prSet phldrT="[Text]"/>
      <dgm:spPr/>
      <dgm:t>
        <a:bodyPr/>
        <a:lstStyle/>
        <a:p>
          <a:r>
            <a:rPr lang="de-DE" dirty="0"/>
            <a:t>Wissenschaftliches Poster</a:t>
          </a:r>
        </a:p>
      </dgm:t>
    </dgm:pt>
    <dgm:pt modelId="{3653FD2F-915E-4DEB-80B3-F964F0913B60}" type="parTrans" cxnId="{B2283260-7F2D-440E-8971-A7ED5682DA5B}">
      <dgm:prSet/>
      <dgm:spPr/>
      <dgm:t>
        <a:bodyPr/>
        <a:lstStyle/>
        <a:p>
          <a:endParaRPr lang="de-DE"/>
        </a:p>
      </dgm:t>
    </dgm:pt>
    <dgm:pt modelId="{6BA8CF3B-EB5F-4BC3-82C6-7305A8B899CF}" type="sibTrans" cxnId="{B2283260-7F2D-440E-8971-A7ED5682DA5B}">
      <dgm:prSet/>
      <dgm:spPr/>
      <dgm:t>
        <a:bodyPr/>
        <a:lstStyle/>
        <a:p>
          <a:endParaRPr lang="de-DE"/>
        </a:p>
      </dgm:t>
    </dgm:pt>
    <dgm:pt modelId="{97543A60-214E-4317-B4D3-A8796DDD5F59}" type="pres">
      <dgm:prSet presAssocID="{E0216CF0-21DA-4D9E-8846-7696606D30C7}" presName="Name0" presStyleCnt="0">
        <dgm:presLayoutVars>
          <dgm:dir/>
          <dgm:animLvl val="lvl"/>
          <dgm:resizeHandles/>
        </dgm:presLayoutVars>
      </dgm:prSet>
      <dgm:spPr/>
    </dgm:pt>
    <dgm:pt modelId="{836BF438-10DA-4CB4-B4AA-2811991D87BE}" type="pres">
      <dgm:prSet presAssocID="{6752D610-0E16-4BFA-B421-226610C2DA70}" presName="linNode" presStyleCnt="0"/>
      <dgm:spPr/>
    </dgm:pt>
    <dgm:pt modelId="{F7EE60F5-A7D9-4D7C-8FE3-E06E4999F524}" type="pres">
      <dgm:prSet presAssocID="{6752D610-0E16-4BFA-B421-226610C2DA70}" presName="parentShp" presStyleLbl="node1" presStyleIdx="0" presStyleCnt="2">
        <dgm:presLayoutVars>
          <dgm:bulletEnabled val="1"/>
        </dgm:presLayoutVars>
      </dgm:prSet>
      <dgm:spPr/>
    </dgm:pt>
    <dgm:pt modelId="{D5AD4D3A-6DDB-44B5-A6CA-90736507B9EC}" type="pres">
      <dgm:prSet presAssocID="{6752D610-0E16-4BFA-B421-226610C2DA70}" presName="childShp" presStyleLbl="bgAccFollowNode1" presStyleIdx="0" presStyleCnt="2" custScaleY="37618">
        <dgm:presLayoutVars>
          <dgm:bulletEnabled val="1"/>
        </dgm:presLayoutVars>
      </dgm:prSet>
      <dgm:spPr/>
    </dgm:pt>
    <dgm:pt modelId="{A32D137B-8DC9-445D-8D26-AF746C72BF88}" type="pres">
      <dgm:prSet presAssocID="{3C3C79D7-928D-49DA-A12F-6DC6A4B5B54F}" presName="spacing" presStyleCnt="0"/>
      <dgm:spPr/>
    </dgm:pt>
    <dgm:pt modelId="{CFE34386-6476-4635-8B21-34E9F41EBE6B}" type="pres">
      <dgm:prSet presAssocID="{66C4B78B-251C-41C5-8643-C3885159686E}" presName="linNode" presStyleCnt="0"/>
      <dgm:spPr/>
    </dgm:pt>
    <dgm:pt modelId="{C214D55E-A428-4563-A312-DCB9592288DB}" type="pres">
      <dgm:prSet presAssocID="{66C4B78B-251C-41C5-8643-C3885159686E}" presName="parentShp" presStyleLbl="node1" presStyleIdx="1" presStyleCnt="2">
        <dgm:presLayoutVars>
          <dgm:bulletEnabled val="1"/>
        </dgm:presLayoutVars>
      </dgm:prSet>
      <dgm:spPr/>
    </dgm:pt>
    <dgm:pt modelId="{29689614-BE2E-4B13-A1DB-4C0FEA40A47C}" type="pres">
      <dgm:prSet presAssocID="{66C4B78B-251C-41C5-8643-C3885159686E}" presName="childShp" presStyleLbl="bgAccFollowNode1" presStyleIdx="1" presStyleCnt="2" custScaleY="40741">
        <dgm:presLayoutVars>
          <dgm:bulletEnabled val="1"/>
        </dgm:presLayoutVars>
      </dgm:prSet>
      <dgm:spPr/>
    </dgm:pt>
  </dgm:ptLst>
  <dgm:cxnLst>
    <dgm:cxn modelId="{B3B53C27-610A-4B29-BAA2-B6EDFF381D52}" srcId="{E0216CF0-21DA-4D9E-8846-7696606D30C7}" destId="{6752D610-0E16-4BFA-B421-226610C2DA70}" srcOrd="0" destOrd="0" parTransId="{5EAF4122-3DA4-490A-8251-EB3B0BEC6720}" sibTransId="{3C3C79D7-928D-49DA-A12F-6DC6A4B5B54F}"/>
    <dgm:cxn modelId="{3E10E32C-A914-41BD-A54E-F9E33C0093C9}" type="presOf" srcId="{E0216CF0-21DA-4D9E-8846-7696606D30C7}" destId="{97543A60-214E-4317-B4D3-A8796DDD5F59}" srcOrd="0" destOrd="0" presId="urn:microsoft.com/office/officeart/2005/8/layout/vList6"/>
    <dgm:cxn modelId="{B2283260-7F2D-440E-8971-A7ED5682DA5B}" srcId="{66C4B78B-251C-41C5-8643-C3885159686E}" destId="{BE674676-9B6E-4F45-9EC2-400E2BE74A07}" srcOrd="0" destOrd="0" parTransId="{3653FD2F-915E-4DEB-80B3-F964F0913B60}" sibTransId="{6BA8CF3B-EB5F-4BC3-82C6-7305A8B899CF}"/>
    <dgm:cxn modelId="{EC22FD4D-5A39-4D37-B6F4-8E7B455A2D9B}" srcId="{6752D610-0E16-4BFA-B421-226610C2DA70}" destId="{2A8AC75D-279A-40CC-8995-F7C7529B78D5}" srcOrd="0" destOrd="0" parTransId="{80EC8683-4311-498C-B618-70814B670979}" sibTransId="{60571EBC-7F7F-43D8-A153-AF1F0BAD379D}"/>
    <dgm:cxn modelId="{D1B5AE71-7295-433E-BB35-78B3F32CD9DC}" type="presOf" srcId="{66C4B78B-251C-41C5-8643-C3885159686E}" destId="{C214D55E-A428-4563-A312-DCB9592288DB}" srcOrd="0" destOrd="0" presId="urn:microsoft.com/office/officeart/2005/8/layout/vList6"/>
    <dgm:cxn modelId="{95936B57-267B-4072-94C9-C1552FCA8015}" type="presOf" srcId="{2A8AC75D-279A-40CC-8995-F7C7529B78D5}" destId="{D5AD4D3A-6DDB-44B5-A6CA-90736507B9EC}" srcOrd="0" destOrd="0" presId="urn:microsoft.com/office/officeart/2005/8/layout/vList6"/>
    <dgm:cxn modelId="{2BEF6A7A-8E13-4A66-9206-5B8B14EE7F55}" type="presOf" srcId="{BE674676-9B6E-4F45-9EC2-400E2BE74A07}" destId="{29689614-BE2E-4B13-A1DB-4C0FEA40A47C}" srcOrd="0" destOrd="0" presId="urn:microsoft.com/office/officeart/2005/8/layout/vList6"/>
    <dgm:cxn modelId="{63CF9A80-A1DC-448B-8DD2-2F1B2E789DF1}" type="presOf" srcId="{6752D610-0E16-4BFA-B421-226610C2DA70}" destId="{F7EE60F5-A7D9-4D7C-8FE3-E06E4999F524}" srcOrd="0" destOrd="0" presId="urn:microsoft.com/office/officeart/2005/8/layout/vList6"/>
    <dgm:cxn modelId="{424EF8F9-7483-4F17-99D2-1E452581246D}" srcId="{E0216CF0-21DA-4D9E-8846-7696606D30C7}" destId="{66C4B78B-251C-41C5-8643-C3885159686E}" srcOrd="1" destOrd="0" parTransId="{A1A54920-B71D-4D6D-B2D3-2CDB452AA196}" sibTransId="{3C347A5D-80B4-424B-9645-0310B1728A81}"/>
    <dgm:cxn modelId="{EB6A2F9D-8C9A-4CAB-BBF2-CA49A1C319A0}" type="presParOf" srcId="{97543A60-214E-4317-B4D3-A8796DDD5F59}" destId="{836BF438-10DA-4CB4-B4AA-2811991D87BE}" srcOrd="0" destOrd="0" presId="urn:microsoft.com/office/officeart/2005/8/layout/vList6"/>
    <dgm:cxn modelId="{2702AC5D-DA81-4607-B080-5A90F80401FE}" type="presParOf" srcId="{836BF438-10DA-4CB4-B4AA-2811991D87BE}" destId="{F7EE60F5-A7D9-4D7C-8FE3-E06E4999F524}" srcOrd="0" destOrd="0" presId="urn:microsoft.com/office/officeart/2005/8/layout/vList6"/>
    <dgm:cxn modelId="{B67BFBD5-AE26-40E7-B0DF-BC39F84EC78F}" type="presParOf" srcId="{836BF438-10DA-4CB4-B4AA-2811991D87BE}" destId="{D5AD4D3A-6DDB-44B5-A6CA-90736507B9EC}" srcOrd="1" destOrd="0" presId="urn:microsoft.com/office/officeart/2005/8/layout/vList6"/>
    <dgm:cxn modelId="{38220745-2619-4775-A32D-34FC58A1AB27}" type="presParOf" srcId="{97543A60-214E-4317-B4D3-A8796DDD5F59}" destId="{A32D137B-8DC9-445D-8D26-AF746C72BF88}" srcOrd="1" destOrd="0" presId="urn:microsoft.com/office/officeart/2005/8/layout/vList6"/>
    <dgm:cxn modelId="{69D7AD07-44DD-4B34-96BE-0738FC877329}" type="presParOf" srcId="{97543A60-214E-4317-B4D3-A8796DDD5F59}" destId="{CFE34386-6476-4635-8B21-34E9F41EBE6B}" srcOrd="2" destOrd="0" presId="urn:microsoft.com/office/officeart/2005/8/layout/vList6"/>
    <dgm:cxn modelId="{E6F6A777-56C9-4C2B-B440-0CE34F676C32}" type="presParOf" srcId="{CFE34386-6476-4635-8B21-34E9F41EBE6B}" destId="{C214D55E-A428-4563-A312-DCB9592288DB}" srcOrd="0" destOrd="0" presId="urn:microsoft.com/office/officeart/2005/8/layout/vList6"/>
    <dgm:cxn modelId="{7B44F8B2-C2A0-4FF7-A56D-B7D338AE145C}" type="presParOf" srcId="{CFE34386-6476-4635-8B21-34E9F41EBE6B}" destId="{29689614-BE2E-4B13-A1DB-4C0FEA40A4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430952-6AD8-4228-8BBB-745BB0C8C19F}" type="doc">
      <dgm:prSet loTypeId="urn:microsoft.com/office/officeart/2005/8/layout/pyramid1" loCatId="pyramid" qsTypeId="urn:microsoft.com/office/officeart/2005/8/quickstyle/simple1" qsCatId="simple" csTypeId="urn:microsoft.com/office/officeart/2005/8/colors/accent2_3" csCatId="accent2" phldr="1"/>
      <dgm:spPr/>
    </dgm:pt>
    <dgm:pt modelId="{89E4BD97-EEDF-4525-8990-3B0F00575402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de-DE" sz="2000" dirty="0">
              <a:solidFill>
                <a:schemeClr val="tx1"/>
              </a:solidFill>
            </a:rPr>
            <a:t>6 </a:t>
          </a:r>
          <a:r>
            <a:rPr lang="de-DE" sz="1800" dirty="0">
              <a:solidFill>
                <a:schemeClr val="tx1"/>
              </a:solidFill>
            </a:rPr>
            <a:t>Schaffen</a:t>
          </a:r>
          <a:endParaRPr lang="de-DE" sz="2000" dirty="0">
            <a:solidFill>
              <a:schemeClr val="tx1"/>
            </a:solidFill>
          </a:endParaRPr>
        </a:p>
      </dgm:t>
    </dgm:pt>
    <dgm:pt modelId="{613AE03A-BA24-4D61-BFC1-4FF7443803A9}" type="parTrans" cxnId="{6708644B-BD5E-4C52-A729-20000201FCD8}">
      <dgm:prSet/>
      <dgm:spPr/>
      <dgm:t>
        <a:bodyPr/>
        <a:lstStyle/>
        <a:p>
          <a:endParaRPr lang="de-DE" sz="1600"/>
        </a:p>
      </dgm:t>
    </dgm:pt>
    <dgm:pt modelId="{BC0A82AC-4DD9-4841-ABCE-0654946CFE24}" type="sibTrans" cxnId="{6708644B-BD5E-4C52-A729-20000201FCD8}">
      <dgm:prSet/>
      <dgm:spPr/>
      <dgm:t>
        <a:bodyPr/>
        <a:lstStyle/>
        <a:p>
          <a:endParaRPr lang="de-DE" sz="1600"/>
        </a:p>
      </dgm:t>
    </dgm:pt>
    <dgm:pt modelId="{8A0EC7A6-4BE8-4788-A6A6-4C229665252B}">
      <dgm:prSet phldrT="[Text]" custT="1"/>
      <dgm:spPr/>
      <dgm:t>
        <a:bodyPr/>
        <a:lstStyle/>
        <a:p>
          <a:r>
            <a:rPr lang="de-DE" sz="2000" dirty="0"/>
            <a:t>3 Anwenden </a:t>
          </a:r>
        </a:p>
      </dgm:t>
    </dgm:pt>
    <dgm:pt modelId="{4CA76C02-01CC-41DF-BC54-9B9DCC15A373}" type="parTrans" cxnId="{ECF0A945-6581-4F14-B63D-55B1A628B693}">
      <dgm:prSet/>
      <dgm:spPr/>
      <dgm:t>
        <a:bodyPr/>
        <a:lstStyle/>
        <a:p>
          <a:endParaRPr lang="de-DE" sz="1600"/>
        </a:p>
      </dgm:t>
    </dgm:pt>
    <dgm:pt modelId="{1447FC8C-D894-43D0-BA17-FF3F67DDF973}" type="sibTrans" cxnId="{ECF0A945-6581-4F14-B63D-55B1A628B693}">
      <dgm:prSet/>
      <dgm:spPr/>
      <dgm:t>
        <a:bodyPr/>
        <a:lstStyle/>
        <a:p>
          <a:endParaRPr lang="de-DE" sz="1600"/>
        </a:p>
      </dgm:t>
    </dgm:pt>
    <dgm:pt modelId="{D004C7CA-7219-40DB-B10F-60ACCE1F3864}">
      <dgm:prSet phldrT="[Text]" custT="1"/>
      <dgm:spPr/>
      <dgm:t>
        <a:bodyPr/>
        <a:lstStyle/>
        <a:p>
          <a:r>
            <a:rPr lang="de-DE" sz="2000" dirty="0"/>
            <a:t>2 Verstehen </a:t>
          </a:r>
        </a:p>
      </dgm:t>
    </dgm:pt>
    <dgm:pt modelId="{A7BFF8DE-441F-419F-8B29-64AB5349FD25}" type="parTrans" cxnId="{6615C7BF-CF5F-4108-A001-7433781BB4A1}">
      <dgm:prSet/>
      <dgm:spPr/>
      <dgm:t>
        <a:bodyPr/>
        <a:lstStyle/>
        <a:p>
          <a:endParaRPr lang="de-DE" sz="1600"/>
        </a:p>
      </dgm:t>
    </dgm:pt>
    <dgm:pt modelId="{876871FE-CD44-4BE2-9941-29D3C2BD253E}" type="sibTrans" cxnId="{6615C7BF-CF5F-4108-A001-7433781BB4A1}">
      <dgm:prSet/>
      <dgm:spPr/>
      <dgm:t>
        <a:bodyPr/>
        <a:lstStyle/>
        <a:p>
          <a:endParaRPr lang="de-DE" sz="1600"/>
        </a:p>
      </dgm:t>
    </dgm:pt>
    <dgm:pt modelId="{3C582355-9C69-4514-A955-B32608CEB5DF}">
      <dgm:prSet phldrT="[Text]" custT="1"/>
      <dgm:spPr/>
      <dgm:t>
        <a:bodyPr/>
        <a:lstStyle/>
        <a:p>
          <a:r>
            <a:rPr lang="de-DE" sz="2000" dirty="0"/>
            <a:t>1 Erinnern</a:t>
          </a:r>
        </a:p>
      </dgm:t>
    </dgm:pt>
    <dgm:pt modelId="{2944858A-22ED-4B15-8C12-4E87A0FEFB1E}" type="parTrans" cxnId="{B7FBB07D-5159-4D3A-80CB-72BA994706F4}">
      <dgm:prSet/>
      <dgm:spPr/>
      <dgm:t>
        <a:bodyPr/>
        <a:lstStyle/>
        <a:p>
          <a:endParaRPr lang="de-DE" sz="1600"/>
        </a:p>
      </dgm:t>
    </dgm:pt>
    <dgm:pt modelId="{93ED14D3-50C0-49AC-BA2D-F4F23D2AA8D6}" type="sibTrans" cxnId="{B7FBB07D-5159-4D3A-80CB-72BA994706F4}">
      <dgm:prSet/>
      <dgm:spPr/>
      <dgm:t>
        <a:bodyPr/>
        <a:lstStyle/>
        <a:p>
          <a:endParaRPr lang="de-DE" sz="1600"/>
        </a:p>
      </dgm:t>
    </dgm:pt>
    <dgm:pt modelId="{EE4E5A2F-3913-4AD9-83E0-B4CCCC01B862}">
      <dgm:prSet phldrT="[Text]" custT="1"/>
      <dgm:spPr/>
      <dgm:t>
        <a:bodyPr/>
        <a:lstStyle/>
        <a:p>
          <a:r>
            <a:rPr lang="de-DE" sz="2000" dirty="0"/>
            <a:t>5 Beurteilen</a:t>
          </a:r>
        </a:p>
      </dgm:t>
    </dgm:pt>
    <dgm:pt modelId="{4E98B2AF-8A3A-4376-B648-CD7436838D9C}" type="parTrans" cxnId="{AEF4C5B0-ADE2-48EA-A016-824A38C2BA06}">
      <dgm:prSet/>
      <dgm:spPr/>
      <dgm:t>
        <a:bodyPr/>
        <a:lstStyle/>
        <a:p>
          <a:endParaRPr lang="de-DE" sz="1600"/>
        </a:p>
      </dgm:t>
    </dgm:pt>
    <dgm:pt modelId="{09B77D34-4380-4C0A-8D75-69BE321B73E6}" type="sibTrans" cxnId="{AEF4C5B0-ADE2-48EA-A016-824A38C2BA06}">
      <dgm:prSet/>
      <dgm:spPr/>
      <dgm:t>
        <a:bodyPr/>
        <a:lstStyle/>
        <a:p>
          <a:endParaRPr lang="de-DE" sz="1600"/>
        </a:p>
      </dgm:t>
    </dgm:pt>
    <dgm:pt modelId="{B8A15A3F-2576-4B61-B83A-2E31427E6B36}">
      <dgm:prSet phldrT="[Text]" custT="1"/>
      <dgm:spPr/>
      <dgm:t>
        <a:bodyPr/>
        <a:lstStyle/>
        <a:p>
          <a:r>
            <a:rPr lang="de-DE" sz="2000"/>
            <a:t>4 Analysieren </a:t>
          </a:r>
          <a:endParaRPr lang="de-DE" sz="2000" dirty="0"/>
        </a:p>
      </dgm:t>
    </dgm:pt>
    <dgm:pt modelId="{E73AD3BF-6CC4-4CF5-B406-640C822998F7}" type="parTrans" cxnId="{0A42479D-D267-43C9-9C1B-00A90E150A42}">
      <dgm:prSet/>
      <dgm:spPr/>
      <dgm:t>
        <a:bodyPr/>
        <a:lstStyle/>
        <a:p>
          <a:endParaRPr lang="de-DE" sz="1600"/>
        </a:p>
      </dgm:t>
    </dgm:pt>
    <dgm:pt modelId="{227CEBFF-79C0-4FF9-8B9D-12A30BE54EA7}" type="sibTrans" cxnId="{0A42479D-D267-43C9-9C1B-00A90E150A42}">
      <dgm:prSet/>
      <dgm:spPr/>
      <dgm:t>
        <a:bodyPr/>
        <a:lstStyle/>
        <a:p>
          <a:endParaRPr lang="de-DE" sz="1600"/>
        </a:p>
      </dgm:t>
    </dgm:pt>
    <dgm:pt modelId="{7D0CA6B5-B64D-4E25-8321-C4A776FCE338}" type="pres">
      <dgm:prSet presAssocID="{4A430952-6AD8-4228-8BBB-745BB0C8C19F}" presName="Name0" presStyleCnt="0">
        <dgm:presLayoutVars>
          <dgm:dir/>
          <dgm:animLvl val="lvl"/>
          <dgm:resizeHandles val="exact"/>
        </dgm:presLayoutVars>
      </dgm:prSet>
      <dgm:spPr/>
    </dgm:pt>
    <dgm:pt modelId="{99AF1234-C31E-4BDB-B165-51F73BE6A075}" type="pres">
      <dgm:prSet presAssocID="{89E4BD97-EEDF-4525-8990-3B0F00575402}" presName="Name8" presStyleCnt="0"/>
      <dgm:spPr/>
    </dgm:pt>
    <dgm:pt modelId="{9F86D0DA-BB77-4B37-9461-15342D704C8D}" type="pres">
      <dgm:prSet presAssocID="{89E4BD97-EEDF-4525-8990-3B0F00575402}" presName="level" presStyleLbl="node1" presStyleIdx="0" presStyleCnt="6">
        <dgm:presLayoutVars>
          <dgm:chMax val="1"/>
          <dgm:bulletEnabled val="1"/>
        </dgm:presLayoutVars>
      </dgm:prSet>
      <dgm:spPr/>
    </dgm:pt>
    <dgm:pt modelId="{2CD50B2D-4B0F-452F-AB5E-08EE0783880C}" type="pres">
      <dgm:prSet presAssocID="{89E4BD97-EEDF-4525-8990-3B0F0057540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E37778A-B591-461E-A37B-57483E15933D}" type="pres">
      <dgm:prSet presAssocID="{EE4E5A2F-3913-4AD9-83E0-B4CCCC01B862}" presName="Name8" presStyleCnt="0"/>
      <dgm:spPr/>
    </dgm:pt>
    <dgm:pt modelId="{9F763F4D-5E7A-4CE3-AFE5-2F432DEC954E}" type="pres">
      <dgm:prSet presAssocID="{EE4E5A2F-3913-4AD9-83E0-B4CCCC01B862}" presName="level" presStyleLbl="node1" presStyleIdx="1" presStyleCnt="6">
        <dgm:presLayoutVars>
          <dgm:chMax val="1"/>
          <dgm:bulletEnabled val="1"/>
        </dgm:presLayoutVars>
      </dgm:prSet>
      <dgm:spPr/>
    </dgm:pt>
    <dgm:pt modelId="{85E13449-CCCF-4972-99B7-99F6FC13A62F}" type="pres">
      <dgm:prSet presAssocID="{EE4E5A2F-3913-4AD9-83E0-B4CCCC01B86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A247B45-BE23-429B-9C76-F2B9181F0582}" type="pres">
      <dgm:prSet presAssocID="{B8A15A3F-2576-4B61-B83A-2E31427E6B36}" presName="Name8" presStyleCnt="0"/>
      <dgm:spPr/>
    </dgm:pt>
    <dgm:pt modelId="{36340CB0-825F-48CF-A1D4-5728E13E82E6}" type="pres">
      <dgm:prSet presAssocID="{B8A15A3F-2576-4B61-B83A-2E31427E6B36}" presName="level" presStyleLbl="node1" presStyleIdx="2" presStyleCnt="6">
        <dgm:presLayoutVars>
          <dgm:chMax val="1"/>
          <dgm:bulletEnabled val="1"/>
        </dgm:presLayoutVars>
      </dgm:prSet>
      <dgm:spPr/>
    </dgm:pt>
    <dgm:pt modelId="{A42EBE7A-6D74-4C5F-A4F9-F3D694929435}" type="pres">
      <dgm:prSet presAssocID="{B8A15A3F-2576-4B61-B83A-2E31427E6B3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D6B2342-8EEB-49CA-9C8A-221BCF3378EE}" type="pres">
      <dgm:prSet presAssocID="{8A0EC7A6-4BE8-4788-A6A6-4C229665252B}" presName="Name8" presStyleCnt="0"/>
      <dgm:spPr/>
    </dgm:pt>
    <dgm:pt modelId="{888F0911-4365-412F-859D-706636007930}" type="pres">
      <dgm:prSet presAssocID="{8A0EC7A6-4BE8-4788-A6A6-4C229665252B}" presName="level" presStyleLbl="node1" presStyleIdx="3" presStyleCnt="6">
        <dgm:presLayoutVars>
          <dgm:chMax val="1"/>
          <dgm:bulletEnabled val="1"/>
        </dgm:presLayoutVars>
      </dgm:prSet>
      <dgm:spPr/>
    </dgm:pt>
    <dgm:pt modelId="{B83F4924-548E-4C02-98AE-83DEB3629013}" type="pres">
      <dgm:prSet presAssocID="{8A0EC7A6-4BE8-4788-A6A6-4C229665252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F45B6E7-58AD-4E8D-85CB-7C73B14A1455}" type="pres">
      <dgm:prSet presAssocID="{D004C7CA-7219-40DB-B10F-60ACCE1F3864}" presName="Name8" presStyleCnt="0"/>
      <dgm:spPr/>
    </dgm:pt>
    <dgm:pt modelId="{02984250-199A-473D-B6E8-3EC4C42D6C6F}" type="pres">
      <dgm:prSet presAssocID="{D004C7CA-7219-40DB-B10F-60ACCE1F3864}" presName="level" presStyleLbl="node1" presStyleIdx="4" presStyleCnt="6">
        <dgm:presLayoutVars>
          <dgm:chMax val="1"/>
          <dgm:bulletEnabled val="1"/>
        </dgm:presLayoutVars>
      </dgm:prSet>
      <dgm:spPr/>
    </dgm:pt>
    <dgm:pt modelId="{0970D3DB-A179-478E-84E7-612B401E759F}" type="pres">
      <dgm:prSet presAssocID="{D004C7CA-7219-40DB-B10F-60ACCE1F386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C4C8015-9CAD-4AA0-843E-89BEB4C8B79D}" type="pres">
      <dgm:prSet presAssocID="{3C582355-9C69-4514-A955-B32608CEB5DF}" presName="Name8" presStyleCnt="0"/>
      <dgm:spPr/>
    </dgm:pt>
    <dgm:pt modelId="{9DB5FDB2-4B1F-4F98-88D9-1F939822081C}" type="pres">
      <dgm:prSet presAssocID="{3C582355-9C69-4514-A955-B32608CEB5DF}" presName="level" presStyleLbl="node1" presStyleIdx="5" presStyleCnt="6">
        <dgm:presLayoutVars>
          <dgm:chMax val="1"/>
          <dgm:bulletEnabled val="1"/>
        </dgm:presLayoutVars>
      </dgm:prSet>
      <dgm:spPr/>
    </dgm:pt>
    <dgm:pt modelId="{C8E5546A-2CF3-4803-952C-8A46D1063E12}" type="pres">
      <dgm:prSet presAssocID="{3C582355-9C69-4514-A955-B32608CEB5D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C1B8915-A8FB-42A7-939F-B36F42684619}" type="presOf" srcId="{8A0EC7A6-4BE8-4788-A6A6-4C229665252B}" destId="{888F0911-4365-412F-859D-706636007930}" srcOrd="0" destOrd="0" presId="urn:microsoft.com/office/officeart/2005/8/layout/pyramid1"/>
    <dgm:cxn modelId="{B61D6734-1344-4635-9DF0-C10703E59A50}" type="presOf" srcId="{4A430952-6AD8-4228-8BBB-745BB0C8C19F}" destId="{7D0CA6B5-B64D-4E25-8321-C4A776FCE338}" srcOrd="0" destOrd="0" presId="urn:microsoft.com/office/officeart/2005/8/layout/pyramid1"/>
    <dgm:cxn modelId="{A1FE733D-1B93-4900-9C0B-440DB72C8AD8}" type="presOf" srcId="{D004C7CA-7219-40DB-B10F-60ACCE1F3864}" destId="{02984250-199A-473D-B6E8-3EC4C42D6C6F}" srcOrd="0" destOrd="0" presId="urn:microsoft.com/office/officeart/2005/8/layout/pyramid1"/>
    <dgm:cxn modelId="{0AB0A83D-F496-4004-97FF-AFAE6B34D9FF}" type="presOf" srcId="{EE4E5A2F-3913-4AD9-83E0-B4CCCC01B862}" destId="{85E13449-CCCF-4972-99B7-99F6FC13A62F}" srcOrd="1" destOrd="0" presId="urn:microsoft.com/office/officeart/2005/8/layout/pyramid1"/>
    <dgm:cxn modelId="{8EE8A942-D704-4245-93B8-855CF35E556F}" type="presOf" srcId="{B8A15A3F-2576-4B61-B83A-2E31427E6B36}" destId="{A42EBE7A-6D74-4C5F-A4F9-F3D694929435}" srcOrd="1" destOrd="0" presId="urn:microsoft.com/office/officeart/2005/8/layout/pyramid1"/>
    <dgm:cxn modelId="{ECF0A945-6581-4F14-B63D-55B1A628B693}" srcId="{4A430952-6AD8-4228-8BBB-745BB0C8C19F}" destId="{8A0EC7A6-4BE8-4788-A6A6-4C229665252B}" srcOrd="3" destOrd="0" parTransId="{4CA76C02-01CC-41DF-BC54-9B9DCC15A373}" sibTransId="{1447FC8C-D894-43D0-BA17-FF3F67DDF973}"/>
    <dgm:cxn modelId="{2F64E447-DB2D-47D7-87DB-EC060498FEFC}" type="presOf" srcId="{89E4BD97-EEDF-4525-8990-3B0F00575402}" destId="{9F86D0DA-BB77-4B37-9461-15342D704C8D}" srcOrd="0" destOrd="0" presId="urn:microsoft.com/office/officeart/2005/8/layout/pyramid1"/>
    <dgm:cxn modelId="{6708644B-BD5E-4C52-A729-20000201FCD8}" srcId="{4A430952-6AD8-4228-8BBB-745BB0C8C19F}" destId="{89E4BD97-EEDF-4525-8990-3B0F00575402}" srcOrd="0" destOrd="0" parTransId="{613AE03A-BA24-4D61-BFC1-4FF7443803A9}" sibTransId="{BC0A82AC-4DD9-4841-ABCE-0654946CFE24}"/>
    <dgm:cxn modelId="{6637DE76-03B8-4C76-A437-CCE911E2D94A}" type="presOf" srcId="{8A0EC7A6-4BE8-4788-A6A6-4C229665252B}" destId="{B83F4924-548E-4C02-98AE-83DEB3629013}" srcOrd="1" destOrd="0" presId="urn:microsoft.com/office/officeart/2005/8/layout/pyramid1"/>
    <dgm:cxn modelId="{B7FBB07D-5159-4D3A-80CB-72BA994706F4}" srcId="{4A430952-6AD8-4228-8BBB-745BB0C8C19F}" destId="{3C582355-9C69-4514-A955-B32608CEB5DF}" srcOrd="5" destOrd="0" parTransId="{2944858A-22ED-4B15-8C12-4E87A0FEFB1E}" sibTransId="{93ED14D3-50C0-49AC-BA2D-F4F23D2AA8D6}"/>
    <dgm:cxn modelId="{263CA995-9CD3-4F19-8F19-0AACEFB30308}" type="presOf" srcId="{D004C7CA-7219-40DB-B10F-60ACCE1F3864}" destId="{0970D3DB-A179-478E-84E7-612B401E759F}" srcOrd="1" destOrd="0" presId="urn:microsoft.com/office/officeart/2005/8/layout/pyramid1"/>
    <dgm:cxn modelId="{0A42479D-D267-43C9-9C1B-00A90E150A42}" srcId="{4A430952-6AD8-4228-8BBB-745BB0C8C19F}" destId="{B8A15A3F-2576-4B61-B83A-2E31427E6B36}" srcOrd="2" destOrd="0" parTransId="{E73AD3BF-6CC4-4CF5-B406-640C822998F7}" sibTransId="{227CEBFF-79C0-4FF9-8B9D-12A30BE54EA7}"/>
    <dgm:cxn modelId="{CB8780A0-4173-4C60-9031-F12E99E3D81B}" type="presOf" srcId="{3C582355-9C69-4514-A955-B32608CEB5DF}" destId="{9DB5FDB2-4B1F-4F98-88D9-1F939822081C}" srcOrd="0" destOrd="0" presId="urn:microsoft.com/office/officeart/2005/8/layout/pyramid1"/>
    <dgm:cxn modelId="{97B61AA6-19A2-48BA-A0D7-E8AD6D0CD70D}" type="presOf" srcId="{3C582355-9C69-4514-A955-B32608CEB5DF}" destId="{C8E5546A-2CF3-4803-952C-8A46D1063E12}" srcOrd="1" destOrd="0" presId="urn:microsoft.com/office/officeart/2005/8/layout/pyramid1"/>
    <dgm:cxn modelId="{AEF4C5B0-ADE2-48EA-A016-824A38C2BA06}" srcId="{4A430952-6AD8-4228-8BBB-745BB0C8C19F}" destId="{EE4E5A2F-3913-4AD9-83E0-B4CCCC01B862}" srcOrd="1" destOrd="0" parTransId="{4E98B2AF-8A3A-4376-B648-CD7436838D9C}" sibTransId="{09B77D34-4380-4C0A-8D75-69BE321B73E6}"/>
    <dgm:cxn modelId="{5E9480B6-9F6E-477D-8DEA-9DAC7111E439}" type="presOf" srcId="{B8A15A3F-2576-4B61-B83A-2E31427E6B36}" destId="{36340CB0-825F-48CF-A1D4-5728E13E82E6}" srcOrd="0" destOrd="0" presId="urn:microsoft.com/office/officeart/2005/8/layout/pyramid1"/>
    <dgm:cxn modelId="{6615C7BF-CF5F-4108-A001-7433781BB4A1}" srcId="{4A430952-6AD8-4228-8BBB-745BB0C8C19F}" destId="{D004C7CA-7219-40DB-B10F-60ACCE1F3864}" srcOrd="4" destOrd="0" parTransId="{A7BFF8DE-441F-419F-8B29-64AB5349FD25}" sibTransId="{876871FE-CD44-4BE2-9941-29D3C2BD253E}"/>
    <dgm:cxn modelId="{790F9DE4-2649-46F0-B023-39420EA95776}" type="presOf" srcId="{EE4E5A2F-3913-4AD9-83E0-B4CCCC01B862}" destId="{9F763F4D-5E7A-4CE3-AFE5-2F432DEC954E}" srcOrd="0" destOrd="0" presId="urn:microsoft.com/office/officeart/2005/8/layout/pyramid1"/>
    <dgm:cxn modelId="{CC4A26EF-E445-4FD6-8D25-B23858F26DBB}" type="presOf" srcId="{89E4BD97-EEDF-4525-8990-3B0F00575402}" destId="{2CD50B2D-4B0F-452F-AB5E-08EE0783880C}" srcOrd="1" destOrd="0" presId="urn:microsoft.com/office/officeart/2005/8/layout/pyramid1"/>
    <dgm:cxn modelId="{C5CECDA0-537F-4ABB-9C63-21341D038E9D}" type="presParOf" srcId="{7D0CA6B5-B64D-4E25-8321-C4A776FCE338}" destId="{99AF1234-C31E-4BDB-B165-51F73BE6A075}" srcOrd="0" destOrd="0" presId="urn:microsoft.com/office/officeart/2005/8/layout/pyramid1"/>
    <dgm:cxn modelId="{85F65B4E-FF4F-432C-84B5-45552FA0F686}" type="presParOf" srcId="{99AF1234-C31E-4BDB-B165-51F73BE6A075}" destId="{9F86D0DA-BB77-4B37-9461-15342D704C8D}" srcOrd="0" destOrd="0" presId="urn:microsoft.com/office/officeart/2005/8/layout/pyramid1"/>
    <dgm:cxn modelId="{4DB7EC4F-BCBB-4A37-A0E2-91B7E7BF430F}" type="presParOf" srcId="{99AF1234-C31E-4BDB-B165-51F73BE6A075}" destId="{2CD50B2D-4B0F-452F-AB5E-08EE0783880C}" srcOrd="1" destOrd="0" presId="urn:microsoft.com/office/officeart/2005/8/layout/pyramid1"/>
    <dgm:cxn modelId="{3EDE48FA-E7C0-4BA9-BA24-6AC76F13C503}" type="presParOf" srcId="{7D0CA6B5-B64D-4E25-8321-C4A776FCE338}" destId="{4E37778A-B591-461E-A37B-57483E15933D}" srcOrd="1" destOrd="0" presId="urn:microsoft.com/office/officeart/2005/8/layout/pyramid1"/>
    <dgm:cxn modelId="{FD0000D9-E8DB-4EF6-A8DC-829591414AB8}" type="presParOf" srcId="{4E37778A-B591-461E-A37B-57483E15933D}" destId="{9F763F4D-5E7A-4CE3-AFE5-2F432DEC954E}" srcOrd="0" destOrd="0" presId="urn:microsoft.com/office/officeart/2005/8/layout/pyramid1"/>
    <dgm:cxn modelId="{53748212-5811-4E57-9403-183E5F2DC69C}" type="presParOf" srcId="{4E37778A-B591-461E-A37B-57483E15933D}" destId="{85E13449-CCCF-4972-99B7-99F6FC13A62F}" srcOrd="1" destOrd="0" presId="urn:microsoft.com/office/officeart/2005/8/layout/pyramid1"/>
    <dgm:cxn modelId="{B2026458-4CA1-46CD-920F-E18A296580FF}" type="presParOf" srcId="{7D0CA6B5-B64D-4E25-8321-C4A776FCE338}" destId="{9A247B45-BE23-429B-9C76-F2B9181F0582}" srcOrd="2" destOrd="0" presId="urn:microsoft.com/office/officeart/2005/8/layout/pyramid1"/>
    <dgm:cxn modelId="{B058CDBA-10CA-4B12-ABCB-64455FB6AE14}" type="presParOf" srcId="{9A247B45-BE23-429B-9C76-F2B9181F0582}" destId="{36340CB0-825F-48CF-A1D4-5728E13E82E6}" srcOrd="0" destOrd="0" presId="urn:microsoft.com/office/officeart/2005/8/layout/pyramid1"/>
    <dgm:cxn modelId="{52DE3580-F2C2-4F77-B22E-FC6A3E34BAF3}" type="presParOf" srcId="{9A247B45-BE23-429B-9C76-F2B9181F0582}" destId="{A42EBE7A-6D74-4C5F-A4F9-F3D694929435}" srcOrd="1" destOrd="0" presId="urn:microsoft.com/office/officeart/2005/8/layout/pyramid1"/>
    <dgm:cxn modelId="{897FEA14-1B40-427E-A339-6C5D4EF07568}" type="presParOf" srcId="{7D0CA6B5-B64D-4E25-8321-C4A776FCE338}" destId="{5D6B2342-8EEB-49CA-9C8A-221BCF3378EE}" srcOrd="3" destOrd="0" presId="urn:microsoft.com/office/officeart/2005/8/layout/pyramid1"/>
    <dgm:cxn modelId="{882D5937-7C01-4E80-A993-586702B226E6}" type="presParOf" srcId="{5D6B2342-8EEB-49CA-9C8A-221BCF3378EE}" destId="{888F0911-4365-412F-859D-706636007930}" srcOrd="0" destOrd="0" presId="urn:microsoft.com/office/officeart/2005/8/layout/pyramid1"/>
    <dgm:cxn modelId="{152EF347-46A2-4DF0-9959-3A468E1A7C59}" type="presParOf" srcId="{5D6B2342-8EEB-49CA-9C8A-221BCF3378EE}" destId="{B83F4924-548E-4C02-98AE-83DEB3629013}" srcOrd="1" destOrd="0" presId="urn:microsoft.com/office/officeart/2005/8/layout/pyramid1"/>
    <dgm:cxn modelId="{8F730EBA-3430-4D36-9562-030F2D472F5B}" type="presParOf" srcId="{7D0CA6B5-B64D-4E25-8321-C4A776FCE338}" destId="{EF45B6E7-58AD-4E8D-85CB-7C73B14A1455}" srcOrd="4" destOrd="0" presId="urn:microsoft.com/office/officeart/2005/8/layout/pyramid1"/>
    <dgm:cxn modelId="{F92CAAB0-6AAC-4037-8BBB-3AC272CD1773}" type="presParOf" srcId="{EF45B6E7-58AD-4E8D-85CB-7C73B14A1455}" destId="{02984250-199A-473D-B6E8-3EC4C42D6C6F}" srcOrd="0" destOrd="0" presId="urn:microsoft.com/office/officeart/2005/8/layout/pyramid1"/>
    <dgm:cxn modelId="{6D4E1604-180B-496E-95BF-0FC7377C1B8D}" type="presParOf" srcId="{EF45B6E7-58AD-4E8D-85CB-7C73B14A1455}" destId="{0970D3DB-A179-478E-84E7-612B401E759F}" srcOrd="1" destOrd="0" presId="urn:microsoft.com/office/officeart/2005/8/layout/pyramid1"/>
    <dgm:cxn modelId="{8C71F374-B15C-4279-B379-5F2740070D75}" type="presParOf" srcId="{7D0CA6B5-B64D-4E25-8321-C4A776FCE338}" destId="{2C4C8015-9CAD-4AA0-843E-89BEB4C8B79D}" srcOrd="5" destOrd="0" presId="urn:microsoft.com/office/officeart/2005/8/layout/pyramid1"/>
    <dgm:cxn modelId="{F3AD6807-7EF7-4937-85B4-54A76682D7E4}" type="presParOf" srcId="{2C4C8015-9CAD-4AA0-843E-89BEB4C8B79D}" destId="{9DB5FDB2-4B1F-4F98-88D9-1F939822081C}" srcOrd="0" destOrd="0" presId="urn:microsoft.com/office/officeart/2005/8/layout/pyramid1"/>
    <dgm:cxn modelId="{C339056E-DC65-456E-B9C2-7857551BE42F}" type="presParOf" srcId="{2C4C8015-9CAD-4AA0-843E-89BEB4C8B79D}" destId="{C8E5546A-2CF3-4803-952C-8A46D1063E1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D4D3A-6DDB-44B5-A6CA-90736507B9EC}">
      <dsp:nvSpPr>
        <dsp:cNvPr id="0" name=""/>
        <dsp:cNvSpPr/>
      </dsp:nvSpPr>
      <dsp:spPr>
        <a:xfrm>
          <a:off x="2000340" y="392425"/>
          <a:ext cx="3000510" cy="4728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Hörspiel/Rollenspiel</a:t>
          </a:r>
        </a:p>
      </dsp:txBody>
      <dsp:txXfrm>
        <a:off x="2000340" y="451537"/>
        <a:ext cx="2823174" cy="354673"/>
      </dsp:txXfrm>
    </dsp:sp>
    <dsp:sp modelId="{F7EE60F5-A7D9-4D7C-8FE3-E06E4999F524}">
      <dsp:nvSpPr>
        <dsp:cNvPr id="0" name=""/>
        <dsp:cNvSpPr/>
      </dsp:nvSpPr>
      <dsp:spPr>
        <a:xfrm>
          <a:off x="0" y="322"/>
          <a:ext cx="2000340" cy="12571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300" kern="1200" dirty="0"/>
            <a:t>1. </a:t>
          </a:r>
        </a:p>
      </dsp:txBody>
      <dsp:txXfrm>
        <a:off x="61367" y="61689"/>
        <a:ext cx="1877606" cy="1134370"/>
      </dsp:txXfrm>
    </dsp:sp>
    <dsp:sp modelId="{29689614-BE2E-4B13-A1DB-4C0FEA40A47C}">
      <dsp:nvSpPr>
        <dsp:cNvPr id="0" name=""/>
        <dsp:cNvSpPr/>
      </dsp:nvSpPr>
      <dsp:spPr>
        <a:xfrm>
          <a:off x="2000340" y="1755610"/>
          <a:ext cx="3000510" cy="5121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Wissenschaftliches Poster</a:t>
          </a:r>
        </a:p>
      </dsp:txBody>
      <dsp:txXfrm>
        <a:off x="2000340" y="1819630"/>
        <a:ext cx="2808452" cy="384117"/>
      </dsp:txXfrm>
    </dsp:sp>
    <dsp:sp modelId="{C214D55E-A428-4563-A312-DCB9592288DB}">
      <dsp:nvSpPr>
        <dsp:cNvPr id="0" name=""/>
        <dsp:cNvSpPr/>
      </dsp:nvSpPr>
      <dsp:spPr>
        <a:xfrm>
          <a:off x="0" y="1383137"/>
          <a:ext cx="2000340" cy="12571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300" kern="1200" dirty="0"/>
            <a:t>2. </a:t>
          </a:r>
        </a:p>
      </dsp:txBody>
      <dsp:txXfrm>
        <a:off x="61367" y="1444504"/>
        <a:ext cx="1877606" cy="1134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6D0DA-BB77-4B37-9461-15342D704C8D}">
      <dsp:nvSpPr>
        <dsp:cNvPr id="0" name=""/>
        <dsp:cNvSpPr/>
      </dsp:nvSpPr>
      <dsp:spPr>
        <a:xfrm>
          <a:off x="2215560" y="0"/>
          <a:ext cx="886224" cy="891435"/>
        </a:xfrm>
        <a:prstGeom prst="trapezoid">
          <a:avLst>
            <a:gd name="adj" fmla="val 5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tx1"/>
              </a:solidFill>
            </a:rPr>
            <a:t>6 </a:t>
          </a:r>
          <a:r>
            <a:rPr lang="de-DE" sz="1800" kern="1200" dirty="0">
              <a:solidFill>
                <a:schemeClr val="tx1"/>
              </a:solidFill>
            </a:rPr>
            <a:t>Schaffen</a:t>
          </a:r>
          <a:endParaRPr lang="de-DE" sz="2000" kern="1200" dirty="0">
            <a:solidFill>
              <a:schemeClr val="tx1"/>
            </a:solidFill>
          </a:endParaRPr>
        </a:p>
      </dsp:txBody>
      <dsp:txXfrm>
        <a:off x="2215560" y="0"/>
        <a:ext cx="886224" cy="891435"/>
      </dsp:txXfrm>
    </dsp:sp>
    <dsp:sp modelId="{9F763F4D-5E7A-4CE3-AFE5-2F432DEC954E}">
      <dsp:nvSpPr>
        <dsp:cNvPr id="0" name=""/>
        <dsp:cNvSpPr/>
      </dsp:nvSpPr>
      <dsp:spPr>
        <a:xfrm>
          <a:off x="1772448" y="891435"/>
          <a:ext cx="1772448" cy="891435"/>
        </a:xfrm>
        <a:prstGeom prst="trapezoid">
          <a:avLst>
            <a:gd name="adj" fmla="val 49708"/>
          </a:avLst>
        </a:prstGeom>
        <a:solidFill>
          <a:schemeClr val="accent2">
            <a:shade val="80000"/>
            <a:hueOff val="115466"/>
            <a:satOff val="-13960"/>
            <a:lumOff val="77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5 Beurteilen</a:t>
          </a:r>
        </a:p>
      </dsp:txBody>
      <dsp:txXfrm>
        <a:off x="2082627" y="891435"/>
        <a:ext cx="1152091" cy="891435"/>
      </dsp:txXfrm>
    </dsp:sp>
    <dsp:sp modelId="{36340CB0-825F-48CF-A1D4-5728E13E82E6}">
      <dsp:nvSpPr>
        <dsp:cNvPr id="0" name=""/>
        <dsp:cNvSpPr/>
      </dsp:nvSpPr>
      <dsp:spPr>
        <a:xfrm>
          <a:off x="1329336" y="1782871"/>
          <a:ext cx="2658673" cy="891435"/>
        </a:xfrm>
        <a:prstGeom prst="trapezoid">
          <a:avLst>
            <a:gd name="adj" fmla="val 49708"/>
          </a:avLst>
        </a:prstGeom>
        <a:solidFill>
          <a:schemeClr val="accent2">
            <a:shade val="80000"/>
            <a:hueOff val="230931"/>
            <a:satOff val="-27920"/>
            <a:lumOff val="155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4 Analysieren </a:t>
          </a:r>
          <a:endParaRPr lang="de-DE" sz="2000" kern="1200" dirty="0"/>
        </a:p>
      </dsp:txBody>
      <dsp:txXfrm>
        <a:off x="1794604" y="1782871"/>
        <a:ext cx="1728137" cy="891435"/>
      </dsp:txXfrm>
    </dsp:sp>
    <dsp:sp modelId="{888F0911-4365-412F-859D-706636007930}">
      <dsp:nvSpPr>
        <dsp:cNvPr id="0" name=""/>
        <dsp:cNvSpPr/>
      </dsp:nvSpPr>
      <dsp:spPr>
        <a:xfrm>
          <a:off x="886224" y="2674306"/>
          <a:ext cx="3544897" cy="891435"/>
        </a:xfrm>
        <a:prstGeom prst="trapezoid">
          <a:avLst>
            <a:gd name="adj" fmla="val 49708"/>
          </a:avLst>
        </a:prstGeom>
        <a:solidFill>
          <a:schemeClr val="accent2">
            <a:shade val="80000"/>
            <a:hueOff val="346397"/>
            <a:satOff val="-41881"/>
            <a:lumOff val="233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3 Anwenden </a:t>
          </a:r>
        </a:p>
      </dsp:txBody>
      <dsp:txXfrm>
        <a:off x="1506581" y="2674306"/>
        <a:ext cx="2304183" cy="891435"/>
      </dsp:txXfrm>
    </dsp:sp>
    <dsp:sp modelId="{02984250-199A-473D-B6E8-3EC4C42D6C6F}">
      <dsp:nvSpPr>
        <dsp:cNvPr id="0" name=""/>
        <dsp:cNvSpPr/>
      </dsp:nvSpPr>
      <dsp:spPr>
        <a:xfrm>
          <a:off x="443112" y="3565742"/>
          <a:ext cx="4431121" cy="891435"/>
        </a:xfrm>
        <a:prstGeom prst="trapezoid">
          <a:avLst>
            <a:gd name="adj" fmla="val 49708"/>
          </a:avLst>
        </a:prstGeom>
        <a:solidFill>
          <a:schemeClr val="accent2">
            <a:shade val="80000"/>
            <a:hueOff val="461862"/>
            <a:satOff val="-55841"/>
            <a:lumOff val="311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2 Verstehen </a:t>
          </a:r>
        </a:p>
      </dsp:txBody>
      <dsp:txXfrm>
        <a:off x="1218558" y="3565742"/>
        <a:ext cx="2880229" cy="891435"/>
      </dsp:txXfrm>
    </dsp:sp>
    <dsp:sp modelId="{9DB5FDB2-4B1F-4F98-88D9-1F939822081C}">
      <dsp:nvSpPr>
        <dsp:cNvPr id="0" name=""/>
        <dsp:cNvSpPr/>
      </dsp:nvSpPr>
      <dsp:spPr>
        <a:xfrm>
          <a:off x="0" y="4457178"/>
          <a:ext cx="5317346" cy="891435"/>
        </a:xfrm>
        <a:prstGeom prst="trapezoid">
          <a:avLst>
            <a:gd name="adj" fmla="val 49708"/>
          </a:avLst>
        </a:prstGeom>
        <a:solidFill>
          <a:schemeClr val="accent2">
            <a:shade val="80000"/>
            <a:hueOff val="577328"/>
            <a:satOff val="-69801"/>
            <a:lumOff val="389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1 Erinnern</a:t>
          </a:r>
        </a:p>
      </dsp:txBody>
      <dsp:txXfrm>
        <a:off x="930535" y="4457178"/>
        <a:ext cx="3456274" cy="891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6127B8C-3708-4EBF-9196-04957DA38E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096717-3948-4335-AED3-134339F2CB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B4235-C32B-4559-9F62-80151DE64572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194C6E-A3B1-4C78-9949-D5C0F6CE66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A15D58-A89D-4CCE-8487-DACEFDB825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206FA-1362-4C69-9073-4419AEED10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651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F2890-7590-4A96-B29A-E87CDA3E6B3E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5616D-8660-4524-9DD3-258D154503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64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>
            <a:extLst>
              <a:ext uri="{FF2B5EF4-FFF2-40B4-BE49-F238E27FC236}">
                <a16:creationId xmlns:a16="http://schemas.microsoft.com/office/drawing/2014/main" id="{9E648A3C-D227-4FC4-AEB4-29122F25AF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izenplatzhalter 2">
            <a:extLst>
              <a:ext uri="{FF2B5EF4-FFF2-40B4-BE49-F238E27FC236}">
                <a16:creationId xmlns:a16="http://schemas.microsoft.com/office/drawing/2014/main" id="{A34D0164-95D0-4653-A012-83CC5B1A7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2292" name="Foliennummernplatzhalter 3">
            <a:extLst>
              <a:ext uri="{FF2B5EF4-FFF2-40B4-BE49-F238E27FC236}">
                <a16:creationId xmlns:a16="http://schemas.microsoft.com/office/drawing/2014/main" id="{709B7C51-B1D9-4403-B60E-5BF2F7200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791BD4-F967-4146-AAE3-0A23FD2D3392}" type="slidenum">
              <a:rPr lang="de-DE" altLang="de-DE" sz="1300" smtClean="0"/>
              <a:pPr/>
              <a:t>1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32203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7A9A1E67-D89F-4620-9072-E91C8C5096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>
            <a:extLst>
              <a:ext uri="{FF2B5EF4-FFF2-40B4-BE49-F238E27FC236}">
                <a16:creationId xmlns:a16="http://schemas.microsoft.com/office/drawing/2014/main" id="{C57066EA-7EBC-4461-A082-00728FCCA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Abgabe: Hörspiel/ Rollenspiel/ Video/ Poster UND Ausarbeitung spätestens am </a:t>
            </a:r>
            <a:r>
              <a:rPr lang="de-DE" altLang="de-DE" b="1" dirty="0">
                <a:latin typeface="Arial" panose="020B0604020202020204" pitchFamily="34" charset="0"/>
              </a:rPr>
              <a:t>03.01.2025</a:t>
            </a:r>
          </a:p>
          <a:p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22532" name="Foliennummernplatzhalter 3">
            <a:extLst>
              <a:ext uri="{FF2B5EF4-FFF2-40B4-BE49-F238E27FC236}">
                <a16:creationId xmlns:a16="http://schemas.microsoft.com/office/drawing/2014/main" id="{F863D36A-72B9-4AA4-8C1F-27FEAE610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C783EB-5B28-49F0-9074-E2E9109E75E7}" type="slidenum">
              <a:rPr lang="de-DE" altLang="de-DE" sz="1200" smtClean="0"/>
              <a:pPr/>
              <a:t>3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1519719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7A9A1E67-D89F-4620-9072-E91C8C5096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>
            <a:extLst>
              <a:ext uri="{FF2B5EF4-FFF2-40B4-BE49-F238E27FC236}">
                <a16:creationId xmlns:a16="http://schemas.microsoft.com/office/drawing/2014/main" id="{C57066EA-7EBC-4461-A082-00728FCCA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2532" name="Foliennummernplatzhalter 3">
            <a:extLst>
              <a:ext uri="{FF2B5EF4-FFF2-40B4-BE49-F238E27FC236}">
                <a16:creationId xmlns:a16="http://schemas.microsoft.com/office/drawing/2014/main" id="{F863D36A-72B9-4AA4-8C1F-27FEAE610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C783EB-5B28-49F0-9074-E2E9109E75E7}" type="slidenum">
              <a:rPr lang="de-DE" altLang="de-DE" sz="1200" smtClean="0"/>
              <a:pPr/>
              <a:t>6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160162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Ich habe noch Risikofaktoren ergänzt.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5616D-8660-4524-9DD3-258D1545037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012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Ich habe noch Risikofaktoren ergänzt.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5616D-8660-4524-9DD3-258D1545037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383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5616D-8660-4524-9DD3-258D1545037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73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-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40F3B97-9581-4E5C-9886-859A7E4DE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Untertitel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A0DC94A-72DD-4C89-9FD3-5612B8563C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0688" y="4810125"/>
            <a:ext cx="3471862" cy="19415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Carina Gill, </a:t>
            </a:r>
            <a:r>
              <a:rPr lang="de-DE" dirty="0" err="1"/>
              <a:t>M.Ed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1095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945" y="910860"/>
            <a:ext cx="8018860" cy="576195"/>
          </a:xfrm>
        </p:spPr>
        <p:txBody>
          <a:bodyPr/>
          <a:lstStyle>
            <a:lvl1pPr marL="0" indent="0" algn="l">
              <a:buNone/>
              <a:defRPr sz="3000" b="1">
                <a:solidFill>
                  <a:srgbClr val="980528"/>
                </a:solidFill>
              </a:defRPr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F815795-643E-430B-B17E-2A8B73CBF92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9744" y="2081793"/>
            <a:ext cx="7472219" cy="3833091"/>
          </a:xfrm>
        </p:spPr>
        <p:txBody>
          <a:bodyPr/>
          <a:lstStyle>
            <a:lvl1pPr algn="l">
              <a:buFont typeface="Wingdings" panose="05000000000000000000" pitchFamily="2" charset="2"/>
              <a:buChar char="§"/>
              <a:defRPr/>
            </a:lvl1pPr>
            <a:lvl2pPr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 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95015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627762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DA2D9-41CD-49B8-AD07-A34C11EC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4084"/>
            <a:ext cx="3448388" cy="1764295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BFC95B9-3500-4FFA-A66D-836BB98F5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413" y="1088682"/>
            <a:ext cx="5412730" cy="5373398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983D5A-9C0E-4CDC-9C46-B1726127B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8379"/>
            <a:ext cx="3448388" cy="4202453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6A1D98-28AB-48C4-91FB-02B9100A5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FDB4-16E1-4C26-A8B2-5C4572FBEFEF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4C07F5-7367-429D-8DC7-71A0CE38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8504B7-49EE-4470-9C61-7262681B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D977-FBD8-4A8F-81EA-7048126846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66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9636" y="3022993"/>
            <a:ext cx="5763442" cy="178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Mastertitel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1745" y="5266993"/>
            <a:ext cx="4821333" cy="20973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Carina Gill, </a:t>
            </a:r>
            <a:r>
              <a:rPr lang="de-DE" dirty="0" err="1"/>
              <a:t>M.Ed</a:t>
            </a:r>
            <a:r>
              <a:rPr lang="de-DE" dirty="0"/>
              <a:t>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C9060D-C87F-40BC-BBE7-79AB7164AF5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0691813" cy="66501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309EBCA-F3C6-4E5B-86C9-3BF456E5C8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" y="7167417"/>
            <a:ext cx="10691813" cy="39384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F768346-EAF8-46C9-B58E-A6DAC7A96BE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906"/>
            <a:ext cx="2281383" cy="6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7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4" r:id="rId3"/>
    <p:sldLayoutId id="2147483670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dt="0"/>
  <p:txStyles>
    <p:titleStyle>
      <a:lvl1pPr algn="r" defTabSz="1008126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rgbClr val="980528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r" defTabSz="1008126" rtl="0" eaLnBrk="1" latinLnBrk="0" hangingPunct="1">
        <a:lnSpc>
          <a:spcPct val="90000"/>
        </a:lnSpc>
        <a:spcBef>
          <a:spcPts val="1103"/>
        </a:spcBef>
        <a:buClr>
          <a:srgbClr val="980528"/>
        </a:buClr>
        <a:buFont typeface="Wingdings" panose="05000000000000000000" pitchFamily="2" charset="2"/>
        <a:buNone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Clr>
          <a:srgbClr val="980528"/>
        </a:buClr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Clr>
          <a:srgbClr val="980528"/>
        </a:buClr>
        <a:buFont typeface="Wingdings" panose="05000000000000000000" pitchFamily="2" charset="2"/>
        <a:buChar char="§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Clr>
          <a:srgbClr val="980528"/>
        </a:buClr>
        <a:buFont typeface="Wingdings" panose="05000000000000000000" pitchFamily="2" charset="2"/>
        <a:buChar char="§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Clr>
          <a:srgbClr val="980528"/>
        </a:buClr>
        <a:buFont typeface="Wingdings" panose="05000000000000000000" pitchFamily="2" charset="2"/>
        <a:buChar char="§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1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svg"/><Relationship Id="rId11" Type="http://schemas.microsoft.com/office/2007/relationships/diagramDrawing" Target="../diagrams/drawing2.xml"/><Relationship Id="rId5" Type="http://schemas.openxmlformats.org/officeDocument/2006/relationships/image" Target="../media/image33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2.svg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sv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0.svg"/><Relationship Id="rId4" Type="http://schemas.openxmlformats.org/officeDocument/2006/relationships/image" Target="../media/image22.sv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FA24121-6894-4823-9CB8-963BFA091A75}"/>
              </a:ext>
            </a:extLst>
          </p:cNvPr>
          <p:cNvSpPr txBox="1">
            <a:spLocks noChangeArrowheads="1"/>
          </p:cNvSpPr>
          <p:nvPr/>
        </p:nvSpPr>
        <p:spPr>
          <a:xfrm>
            <a:off x="1350919" y="1307131"/>
            <a:ext cx="8732207" cy="411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r" defTabSz="1008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980528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br>
              <a:rPr lang="de-DE" altLang="de-DE" sz="4000" dirty="0">
                <a:latin typeface="Auswahl und Einsatz von Schutzh"/>
                <a:cs typeface="Calibri" panose="020F0502020204030204" pitchFamily="34" charset="0"/>
              </a:rPr>
            </a:br>
            <a:r>
              <a:rPr lang="de-DE" sz="4000" dirty="0"/>
              <a:t>KI-generierte Skripte kritisch hinterfragen: </a:t>
            </a:r>
          </a:p>
          <a:p>
            <a:pPr algn="ctr">
              <a:lnSpc>
                <a:spcPct val="120000"/>
              </a:lnSpc>
            </a:pPr>
            <a:r>
              <a:rPr lang="de-DE" sz="4000" dirty="0"/>
              <a:t>Kann KI gute wissenschaftliche Praxis?</a:t>
            </a:r>
            <a:br>
              <a:rPr lang="de-DE" altLang="de-DE" sz="4000" dirty="0">
                <a:latin typeface="Auswahl und Einsatz von Schutzh"/>
                <a:cs typeface="Calibri" panose="020F0502020204030204" pitchFamily="34" charset="0"/>
              </a:rPr>
            </a:br>
            <a:endParaRPr lang="de-DE" altLang="de-DE" sz="4000" dirty="0">
              <a:latin typeface="Auswahl und Einsatz von Schutzh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de-DE" altLang="de-DE" dirty="0">
                <a:latin typeface="Auswahl und Einsatz von Schutzh"/>
                <a:cs typeface="Calibri" panose="020F0502020204030204" pitchFamily="34" charset="0"/>
              </a:rPr>
              <a:t>Einsatz generativer KI-Modelle im Rahmen von Prüfungsleistungen in der Krankheitslehre am Institut für Gesundheitsforschung und Bildung (IGB)</a:t>
            </a:r>
            <a:br>
              <a:rPr lang="de-DE" altLang="de-DE" sz="4000" dirty="0">
                <a:latin typeface="Auswahl und Einsatz von Schutzh"/>
                <a:cs typeface="Calibri" panose="020F0502020204030204" pitchFamily="34" charset="0"/>
              </a:rPr>
            </a:br>
            <a:endParaRPr lang="de-DE" altLang="de-DE" sz="4000" dirty="0">
              <a:latin typeface="Auswahl und Einsatz von Schutzh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de-DE" altLang="de-DE" sz="2400" dirty="0">
                <a:latin typeface="Auswahl und Einsatz von Schutzh"/>
                <a:cs typeface="Calibri" panose="020F0502020204030204" pitchFamily="34" charset="0"/>
              </a:rPr>
              <a:t>KI-Showcase, 04.12.2024</a:t>
            </a:r>
            <a:endParaRPr lang="de-DE" altLang="de-DE" sz="2400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5455AFB6-C893-469D-8323-3634A7D18389}"/>
              </a:ext>
            </a:extLst>
          </p:cNvPr>
          <p:cNvSpPr txBox="1">
            <a:spLocks noChangeArrowheads="1"/>
          </p:cNvSpPr>
          <p:nvPr/>
        </p:nvSpPr>
        <p:spPr>
          <a:xfrm>
            <a:off x="1350919" y="5669888"/>
            <a:ext cx="8649079" cy="14282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r" defTabSz="1008126" rtl="0" eaLnBrk="1" latinLnBrk="0" hangingPunct="1">
              <a:lnSpc>
                <a:spcPct val="90000"/>
              </a:lnSpc>
              <a:spcBef>
                <a:spcPts val="1103"/>
              </a:spcBef>
              <a:buClr>
                <a:srgbClr val="980528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6095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980528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980528"/>
              </a:buClr>
              <a:buFont typeface="Wingdings" panose="05000000000000000000" pitchFamily="2" charset="2"/>
              <a:buChar char="§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980528"/>
              </a:buClr>
              <a:buFont typeface="Wingdings" panose="05000000000000000000" pitchFamily="2" charset="2"/>
              <a:buChar char="§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980528"/>
              </a:buClr>
              <a:buFont typeface="Wingdings" panose="05000000000000000000" pitchFamily="2" charset="2"/>
              <a:buChar char="§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altLang="de-DE" sz="2205" dirty="0"/>
              <a:t>Dr. </a:t>
            </a:r>
            <a:r>
              <a:rPr lang="de-DE" altLang="de-DE" sz="2205" dirty="0" err="1"/>
              <a:t>rer</a:t>
            </a:r>
            <a:r>
              <a:rPr lang="de-DE" altLang="de-DE" sz="2205" dirty="0"/>
              <a:t>. nat. Flora </a:t>
            </a:r>
            <a:r>
              <a:rPr lang="de-DE" altLang="de-DE" sz="2205" dirty="0" err="1"/>
              <a:t>Sonsmann</a:t>
            </a:r>
            <a:endParaRPr lang="de-DE" altLang="de-DE" sz="2205" dirty="0"/>
          </a:p>
          <a:p>
            <a:pPr algn="ctr"/>
            <a:r>
              <a:rPr lang="de-DE" altLang="de-DE" sz="2205" dirty="0"/>
              <a:t>Inga Nowak, M. Ed. </a:t>
            </a:r>
          </a:p>
          <a:p>
            <a:pPr algn="ctr"/>
            <a:r>
              <a:rPr lang="de-DE" altLang="de-DE" sz="2205" dirty="0"/>
              <a:t>Carina Gill, M. Ed.</a:t>
            </a:r>
          </a:p>
          <a:p>
            <a:pPr algn="ctr"/>
            <a:endParaRPr lang="de-DE" altLang="de-DE" sz="2205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CE7E0-7044-4308-83A3-51EAB99A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5788" y="53145"/>
            <a:ext cx="11991440" cy="1786449"/>
          </a:xfrm>
        </p:spPr>
        <p:txBody>
          <a:bodyPr>
            <a:normAutofit/>
          </a:bodyPr>
          <a:lstStyle/>
          <a:p>
            <a:r>
              <a:rPr lang="de-DE" sz="2400" dirty="0"/>
              <a:t>Legitimation: Kognitive Lernziel-Taxonomie nach Benjamin Bloom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9FEA8B2-A29A-4C8F-8B69-C50C56770FB3}"/>
              </a:ext>
            </a:extLst>
          </p:cNvPr>
          <p:cNvSpPr/>
          <p:nvPr/>
        </p:nvSpPr>
        <p:spPr>
          <a:xfrm>
            <a:off x="0" y="2661983"/>
            <a:ext cx="10691813" cy="1786449"/>
          </a:xfrm>
          <a:prstGeom prst="rect">
            <a:avLst/>
          </a:prstGeom>
          <a:solidFill>
            <a:schemeClr val="accent2">
              <a:lumMod val="20000"/>
              <a:lumOff val="80000"/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2AC1FD-A48F-4FB1-A44D-BB66A7D16AF3}"/>
              </a:ext>
            </a:extLst>
          </p:cNvPr>
          <p:cNvSpPr txBox="1"/>
          <p:nvPr/>
        </p:nvSpPr>
        <p:spPr>
          <a:xfrm>
            <a:off x="7247969" y="2940796"/>
            <a:ext cx="3443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Studierenden </a:t>
            </a:r>
            <a:r>
              <a:rPr lang="de-DE" b="1" i="1" dirty="0"/>
              <a:t>vergleichen</a:t>
            </a:r>
            <a:r>
              <a:rPr lang="de-DE" dirty="0"/>
              <a:t>, </a:t>
            </a:r>
            <a:r>
              <a:rPr lang="de-DE" b="1" i="1" dirty="0"/>
              <a:t>unterscheiden</a:t>
            </a:r>
            <a:r>
              <a:rPr lang="de-DE" dirty="0"/>
              <a:t> </a:t>
            </a:r>
            <a:r>
              <a:rPr lang="de-DE" b="1" i="1" dirty="0"/>
              <a:t>und prüfen </a:t>
            </a:r>
            <a:r>
              <a:rPr lang="de-DE" dirty="0"/>
              <a:t>die KI-Produkte von ihrem ermittelten aktuellen Stand der Forschung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4AF8754-2451-4467-9B2F-F9BB61121F7C}"/>
              </a:ext>
            </a:extLst>
          </p:cNvPr>
          <p:cNvSpPr/>
          <p:nvPr/>
        </p:nvSpPr>
        <p:spPr>
          <a:xfrm>
            <a:off x="7472924" y="5229244"/>
            <a:ext cx="3032274" cy="150915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Fachkompetenz</a:t>
            </a:r>
          </a:p>
          <a:p>
            <a:pPr algn="ctr"/>
            <a:r>
              <a:rPr lang="de-DE" dirty="0"/>
              <a:t>&amp;</a:t>
            </a:r>
          </a:p>
          <a:p>
            <a:pPr algn="ctr"/>
            <a:r>
              <a:rPr lang="de-DE" dirty="0"/>
              <a:t>Medienkompetenz</a:t>
            </a:r>
          </a:p>
          <a:p>
            <a:pPr algn="ctr"/>
            <a:r>
              <a:rPr lang="de-DE" dirty="0"/>
              <a:t>&amp; </a:t>
            </a:r>
          </a:p>
          <a:p>
            <a:pPr algn="ctr"/>
            <a:r>
              <a:rPr lang="de-DE" dirty="0"/>
              <a:t>Gesundheitskompetenz</a:t>
            </a:r>
          </a:p>
        </p:txBody>
      </p:sp>
      <p:pic>
        <p:nvPicPr>
          <p:cNvPr id="10" name="Grafik 9" descr="Linienpfeil: Gerade">
            <a:extLst>
              <a:ext uri="{FF2B5EF4-FFF2-40B4-BE49-F238E27FC236}">
                <a16:creationId xmlns:a16="http://schemas.microsoft.com/office/drawing/2014/main" id="{76B7FAD9-569E-4CAC-9A60-6044EFEDF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551102" y="4339811"/>
            <a:ext cx="875919" cy="690747"/>
          </a:xfrm>
          <a:prstGeom prst="rect">
            <a:avLst/>
          </a:prstGeom>
        </p:spPr>
      </p:pic>
      <p:pic>
        <p:nvPicPr>
          <p:cNvPr id="12" name="Grafik 11" descr="Volltreffer">
            <a:extLst>
              <a:ext uri="{FF2B5EF4-FFF2-40B4-BE49-F238E27FC236}">
                <a16:creationId xmlns:a16="http://schemas.microsoft.com/office/drawing/2014/main" id="{FB22EAFF-F461-4AF4-BFAC-1811B3068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34435" y="1214291"/>
            <a:ext cx="1222435" cy="1222435"/>
          </a:xfrm>
          <a:prstGeom prst="rect">
            <a:avLst/>
          </a:prstGeom>
        </p:spPr>
      </p:pic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7B51A809-C150-4B8C-A4B3-C1C871A64D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638053"/>
              </p:ext>
            </p:extLst>
          </p:nvPr>
        </p:nvGraphicFramePr>
        <p:xfrm>
          <a:off x="49162" y="1741118"/>
          <a:ext cx="5317346" cy="5348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Legende: mit Linie mit Rahmen und Akzentuierungsbalken 3">
            <a:extLst>
              <a:ext uri="{FF2B5EF4-FFF2-40B4-BE49-F238E27FC236}">
                <a16:creationId xmlns:a16="http://schemas.microsoft.com/office/drawing/2014/main" id="{9B456FE0-D530-4D26-A897-71212B970988}"/>
              </a:ext>
            </a:extLst>
          </p:cNvPr>
          <p:cNvSpPr/>
          <p:nvPr/>
        </p:nvSpPr>
        <p:spPr>
          <a:xfrm>
            <a:off x="4576464" y="1882550"/>
            <a:ext cx="2209090" cy="564014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konzipieren, entwickeln</a:t>
            </a:r>
          </a:p>
        </p:txBody>
      </p:sp>
      <p:sp>
        <p:nvSpPr>
          <p:cNvPr id="11" name="Legende: mit Linie mit Rahmen und Akzentuierungsbalken 10">
            <a:extLst>
              <a:ext uri="{FF2B5EF4-FFF2-40B4-BE49-F238E27FC236}">
                <a16:creationId xmlns:a16="http://schemas.microsoft.com/office/drawing/2014/main" id="{C4025082-3B5A-4ACE-908F-134CE8F27F4D}"/>
              </a:ext>
            </a:extLst>
          </p:cNvPr>
          <p:cNvSpPr/>
          <p:nvPr/>
        </p:nvSpPr>
        <p:spPr>
          <a:xfrm>
            <a:off x="4565579" y="2729063"/>
            <a:ext cx="2209090" cy="564014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begründen, prüfen</a:t>
            </a:r>
          </a:p>
        </p:txBody>
      </p:sp>
      <p:sp>
        <p:nvSpPr>
          <p:cNvPr id="13" name="Legende: mit Linie mit Rahmen und Akzentuierungsbalken 12">
            <a:extLst>
              <a:ext uri="{FF2B5EF4-FFF2-40B4-BE49-F238E27FC236}">
                <a16:creationId xmlns:a16="http://schemas.microsoft.com/office/drawing/2014/main" id="{B7D0F999-5341-4565-8143-7FABD72CDCDF}"/>
              </a:ext>
            </a:extLst>
          </p:cNvPr>
          <p:cNvSpPr/>
          <p:nvPr/>
        </p:nvSpPr>
        <p:spPr>
          <a:xfrm>
            <a:off x="4565579" y="3616497"/>
            <a:ext cx="2209090" cy="564014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vergleichen, unterscheiden</a:t>
            </a:r>
          </a:p>
        </p:txBody>
      </p:sp>
      <p:sp>
        <p:nvSpPr>
          <p:cNvPr id="14" name="Legende: mit Linie mit Rahmen und Akzentuierungsbalken 13">
            <a:extLst>
              <a:ext uri="{FF2B5EF4-FFF2-40B4-BE49-F238E27FC236}">
                <a16:creationId xmlns:a16="http://schemas.microsoft.com/office/drawing/2014/main" id="{6B205D63-065E-485E-B389-AAACEAEDDF6B}"/>
              </a:ext>
            </a:extLst>
          </p:cNvPr>
          <p:cNvSpPr/>
          <p:nvPr/>
        </p:nvSpPr>
        <p:spPr>
          <a:xfrm>
            <a:off x="4565579" y="4476603"/>
            <a:ext cx="2209090" cy="564014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durchführen, berechnen</a:t>
            </a:r>
          </a:p>
        </p:txBody>
      </p:sp>
      <p:sp>
        <p:nvSpPr>
          <p:cNvPr id="15" name="Legende: mit Linie mit Rahmen und Akzentuierungsbalken 14">
            <a:extLst>
              <a:ext uri="{FF2B5EF4-FFF2-40B4-BE49-F238E27FC236}">
                <a16:creationId xmlns:a16="http://schemas.microsoft.com/office/drawing/2014/main" id="{49397447-8F74-4E35-84C7-77B85DA1A8ED}"/>
              </a:ext>
            </a:extLst>
          </p:cNvPr>
          <p:cNvSpPr/>
          <p:nvPr/>
        </p:nvSpPr>
        <p:spPr>
          <a:xfrm>
            <a:off x="4565579" y="5396706"/>
            <a:ext cx="2209090" cy="564014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erklären, zusammenfassen</a:t>
            </a:r>
          </a:p>
        </p:txBody>
      </p:sp>
      <p:sp>
        <p:nvSpPr>
          <p:cNvPr id="16" name="Legende: mit Linie mit Rahmen und Akzentuierungsbalken 15">
            <a:extLst>
              <a:ext uri="{FF2B5EF4-FFF2-40B4-BE49-F238E27FC236}">
                <a16:creationId xmlns:a16="http://schemas.microsoft.com/office/drawing/2014/main" id="{695DDC17-565C-4005-9B2A-660D882A1B88}"/>
              </a:ext>
            </a:extLst>
          </p:cNvPr>
          <p:cNvSpPr/>
          <p:nvPr/>
        </p:nvSpPr>
        <p:spPr>
          <a:xfrm>
            <a:off x="4576464" y="6372780"/>
            <a:ext cx="2209090" cy="564014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auflisten, benennen</a:t>
            </a:r>
          </a:p>
        </p:txBody>
      </p:sp>
    </p:spTree>
    <p:extLst>
      <p:ext uri="{BB962C8B-B14F-4D97-AF65-F5344CB8AC3E}">
        <p14:creationId xmlns:p14="http://schemas.microsoft.com/office/powerpoint/2010/main" val="12733257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9F9FE3-D326-43D5-8970-A3D24FD0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03" y="774493"/>
            <a:ext cx="9331366" cy="1786449"/>
          </a:xfrm>
        </p:spPr>
        <p:txBody>
          <a:bodyPr/>
          <a:lstStyle/>
          <a:p>
            <a:r>
              <a:rPr lang="de-DE" dirty="0"/>
              <a:t>Erste Rückmeldungen seitens der Studierenden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E040A425-C627-4715-96A1-9FF591150A1C}"/>
              </a:ext>
            </a:extLst>
          </p:cNvPr>
          <p:cNvSpPr txBox="1">
            <a:spLocks noChangeArrowheads="1"/>
          </p:cNvSpPr>
          <p:nvPr/>
        </p:nvSpPr>
        <p:spPr>
          <a:xfrm>
            <a:off x="1046772" y="2560942"/>
            <a:ext cx="8273921" cy="5612439"/>
          </a:xfrm>
          <a:prstGeom prst="rect">
            <a:avLst/>
          </a:prstGeom>
          <a:noFill/>
        </p:spPr>
        <p:txBody>
          <a:bodyPr vert="horz" lIns="100817" tIns="50408" rIns="100817" bIns="50408" rtlCol="0">
            <a:normAutofit/>
          </a:bodyPr>
          <a:lstStyle>
            <a:lvl1pPr marL="0" indent="0" algn="r" defTabSz="1008126" rtl="0" eaLnBrk="1" latinLnBrk="0" hangingPunct="1">
              <a:lnSpc>
                <a:spcPct val="90000"/>
              </a:lnSpc>
              <a:spcBef>
                <a:spcPts val="1103"/>
              </a:spcBef>
              <a:buClr>
                <a:srgbClr val="980528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6095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980528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980528"/>
              </a:buClr>
              <a:buFont typeface="Wingdings" panose="05000000000000000000" pitchFamily="2" charset="2"/>
              <a:buChar char="§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980528"/>
              </a:buClr>
              <a:buFont typeface="Wingdings" panose="05000000000000000000" pitchFamily="2" charset="2"/>
              <a:buChar char="§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980528"/>
              </a:buClr>
              <a:buFont typeface="Wingdings" panose="05000000000000000000" pitchFamily="2" charset="2"/>
              <a:buChar char="§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13295" lvl="1" indent="-457200">
              <a:buFont typeface="Arial" panose="020B0604020202020204" pitchFamily="34" charset="0"/>
              <a:buChar char="•"/>
            </a:pPr>
            <a:r>
              <a:rPr lang="de-DE" altLang="de-DE" sz="2400" dirty="0"/>
              <a:t>100% haben bereits Erfahrungen mit generativer KI gesammelt und setzen diese ein</a:t>
            </a:r>
          </a:p>
          <a:p>
            <a:pPr marL="1213295" lvl="1" indent="-457200">
              <a:buFont typeface="Arial" panose="020B0604020202020204" pitchFamily="34" charset="0"/>
              <a:buChar char="•"/>
            </a:pPr>
            <a:r>
              <a:rPr lang="de-DE" altLang="de-DE" sz="2400" dirty="0"/>
              <a:t>Bislang ausschließlich positive Resonanz und hohe Motivation</a:t>
            </a:r>
          </a:p>
          <a:p>
            <a:pPr marL="1213295" lvl="1" indent="-457200">
              <a:buFont typeface="Arial" panose="020B0604020202020204" pitchFamily="34" charset="0"/>
              <a:buChar char="•"/>
            </a:pPr>
            <a:r>
              <a:rPr lang="de-DE" altLang="de-DE" sz="2400" dirty="0"/>
              <a:t>Audio- und Videothek für den späteren Unterricht</a:t>
            </a:r>
          </a:p>
          <a:p>
            <a:pPr marL="1213295" lvl="1" indent="-457200">
              <a:buFont typeface="Arial" panose="020B0604020202020204" pitchFamily="34" charset="0"/>
              <a:buChar char="•"/>
            </a:pPr>
            <a:r>
              <a:rPr lang="de-DE" altLang="de-DE" sz="2400" dirty="0"/>
              <a:t>„Angegebene Quellen können nicht gefunden werden.“ </a:t>
            </a:r>
            <a:r>
              <a:rPr lang="de-DE" altLang="de-DE" sz="2400" dirty="0">
                <a:sym typeface="Wingdings" panose="05000000000000000000" pitchFamily="2" charset="2"/>
              </a:rPr>
              <a:t> Erfahrungen mit Halluzinationen </a:t>
            </a:r>
            <a:endParaRPr lang="de-DE" altLang="de-DE" sz="2400" dirty="0"/>
          </a:p>
          <a:p>
            <a:pPr marL="1213295" lvl="1" indent="-457200">
              <a:buFont typeface="Arial" panose="020B0604020202020204" pitchFamily="34" charset="0"/>
              <a:buChar char="•"/>
            </a:pPr>
            <a:r>
              <a:rPr lang="de-DE" altLang="de-DE" sz="2400" dirty="0"/>
              <a:t>„Das Ergebnis deckt sich nicht mit den Erwartungen.“</a:t>
            </a:r>
          </a:p>
          <a:p>
            <a:pPr marL="1213295" lvl="1" indent="-457200">
              <a:buFont typeface="Arial" panose="020B0604020202020204" pitchFamily="34" charset="0"/>
              <a:buChar char="•"/>
            </a:pPr>
            <a:r>
              <a:rPr lang="de-DE" altLang="de-DE" sz="2400" dirty="0"/>
              <a:t>„Das erste Mal im Studium, dass mit KI gearbeitet werden soll.“</a:t>
            </a:r>
          </a:p>
          <a:p>
            <a:pPr lvl="1"/>
            <a:endParaRPr lang="de-DE" altLang="de-DE" sz="2800" dirty="0"/>
          </a:p>
          <a:p>
            <a:pPr lvl="1"/>
            <a:endParaRPr lang="de-DE" altLang="de-DE" sz="2800" dirty="0"/>
          </a:p>
          <a:p>
            <a:pPr lvl="1"/>
            <a:endParaRPr lang="de-DE" altLang="de-DE" sz="2800" dirty="0"/>
          </a:p>
        </p:txBody>
      </p:sp>
      <p:pic>
        <p:nvPicPr>
          <p:cNvPr id="5" name="Grafik 4" descr="Lupe">
            <a:extLst>
              <a:ext uri="{FF2B5EF4-FFF2-40B4-BE49-F238E27FC236}">
                <a16:creationId xmlns:a16="http://schemas.microsoft.com/office/drawing/2014/main" id="{5E87B777-E48C-4EF8-87CC-89C0D3279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350" y="1998148"/>
            <a:ext cx="1125587" cy="11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8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Inhaltsplatzhalter 2">
            <a:extLst>
              <a:ext uri="{FF2B5EF4-FFF2-40B4-BE49-F238E27FC236}">
                <a16:creationId xmlns:a16="http://schemas.microsoft.com/office/drawing/2014/main" id="{49ABC2CD-9500-4EF2-808D-FEDEB5BBEF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6526" y="3706960"/>
            <a:ext cx="9073515" cy="4990083"/>
          </a:xfrm>
        </p:spPr>
        <p:txBody>
          <a:bodyPr vert="horz" lIns="100817" tIns="50408" rIns="100817" bIns="50408" rtlCol="0">
            <a:normAutofit/>
          </a:bodyPr>
          <a:lstStyle/>
          <a:p>
            <a:pPr algn="ctr"/>
            <a:r>
              <a:rPr lang="de-DE" altLang="de-DE" sz="3200" dirty="0"/>
              <a:t>Vielen Dank für Ihre Aufmerksamkeit!</a:t>
            </a:r>
          </a:p>
          <a:p>
            <a:pPr algn="ctr"/>
            <a:endParaRPr lang="de-DE" altLang="de-DE" sz="3200" dirty="0"/>
          </a:p>
          <a:p>
            <a:pPr algn="ctr"/>
            <a:endParaRPr lang="de-DE" altLang="de-DE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C2CF4-2235-4FDE-92CD-C554C36D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7481" y="1059722"/>
            <a:ext cx="5763442" cy="1786449"/>
          </a:xfrm>
        </p:spPr>
        <p:txBody>
          <a:bodyPr/>
          <a:lstStyle/>
          <a:p>
            <a:r>
              <a:rPr lang="de-DE" dirty="0"/>
              <a:t>Rahmenbedingungen</a:t>
            </a:r>
          </a:p>
        </p:txBody>
      </p:sp>
      <p:pic>
        <p:nvPicPr>
          <p:cNvPr id="7" name="Grafik 6" descr="Lupe">
            <a:extLst>
              <a:ext uri="{FF2B5EF4-FFF2-40B4-BE49-F238E27FC236}">
                <a16:creationId xmlns:a16="http://schemas.microsoft.com/office/drawing/2014/main" id="{F6C5F9BC-C640-4D86-BBEC-FC7DED85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3625" y="450415"/>
            <a:ext cx="2075748" cy="207574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C9CE178-C5F4-450E-8F0F-274C1F489F0C}"/>
              </a:ext>
            </a:extLst>
          </p:cNvPr>
          <p:cNvSpPr txBox="1"/>
          <p:nvPr/>
        </p:nvSpPr>
        <p:spPr>
          <a:xfrm>
            <a:off x="1398494" y="3065929"/>
            <a:ext cx="80547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/>
              <a:t>Studiengang: Bachelor Berufliche Bildung, Fachrichtung Gesundheitswissenschaften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/>
              <a:t>Veranstaltung: Krankheitslehre II, Seminar, 2 SWS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/>
              <a:t>5. Semester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/>
              <a:t>52 Studierende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/>
              <a:t>Modulabschlussprüfung – Krankheitslehre I und II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20102213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el 1">
            <a:extLst>
              <a:ext uri="{FF2B5EF4-FFF2-40B4-BE49-F238E27FC236}">
                <a16:creationId xmlns:a16="http://schemas.microsoft.com/office/drawing/2014/main" id="{45109429-6948-4480-9162-B3DB32DF5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922" y="-687910"/>
            <a:ext cx="10709479" cy="2065261"/>
          </a:xfrm>
        </p:spPr>
        <p:txBody>
          <a:bodyPr vert="horz" lIns="100817" tIns="50408" rIns="100817" bIns="50408" rtlCol="0" anchor="ctr">
            <a:normAutofit/>
          </a:bodyPr>
          <a:lstStyle/>
          <a:p>
            <a:pPr algn="l"/>
            <a:r>
              <a:rPr lang="de-DE" altLang="de-DE" dirty="0"/>
              <a:t>Studienbegleitende Prüfung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AC9E4AB-A7E9-4985-8D3A-7FD644D342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r="24902" b="79348"/>
          <a:stretch/>
        </p:blipFill>
        <p:spPr>
          <a:xfrm>
            <a:off x="3151013" y="785284"/>
            <a:ext cx="1912776" cy="1512018"/>
          </a:xfrm>
          <a:prstGeom prst="rect">
            <a:avLst/>
          </a:prstGeom>
        </p:spPr>
      </p:pic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92C3F4CE-81CB-4847-81AF-71B8B3C3D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10806"/>
              </p:ext>
            </p:extLst>
          </p:nvPr>
        </p:nvGraphicFramePr>
        <p:xfrm>
          <a:off x="588187" y="1990236"/>
          <a:ext cx="5000851" cy="2640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1698766C-D09B-48C8-A524-17DD0653C185}"/>
              </a:ext>
            </a:extLst>
          </p:cNvPr>
          <p:cNvSpPr txBox="1"/>
          <p:nvPr/>
        </p:nvSpPr>
        <p:spPr>
          <a:xfrm>
            <a:off x="2976465" y="1990236"/>
            <a:ext cx="310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KIWI- entwickelt </a:t>
            </a:r>
          </a:p>
        </p:txBody>
      </p:sp>
      <p:pic>
        <p:nvPicPr>
          <p:cNvPr id="10" name="Grafik 9" descr="Geschlossenes Buch">
            <a:extLst>
              <a:ext uri="{FF2B5EF4-FFF2-40B4-BE49-F238E27FC236}">
                <a16:creationId xmlns:a16="http://schemas.microsoft.com/office/drawing/2014/main" id="{BE7B2E12-14BA-40E1-A195-C211555EC1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39035" y="2243860"/>
            <a:ext cx="1976357" cy="197635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B678026-2646-442B-8F99-AAF2A46351C4}"/>
              </a:ext>
            </a:extLst>
          </p:cNvPr>
          <p:cNvSpPr txBox="1"/>
          <p:nvPr/>
        </p:nvSpPr>
        <p:spPr>
          <a:xfrm>
            <a:off x="5841271" y="4599804"/>
            <a:ext cx="2118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Ausarbeitung: 3-seitige Reflexion (benotete Einzelleistung)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90B4DD-71B8-43B4-833B-186691F11A85}"/>
              </a:ext>
            </a:extLst>
          </p:cNvPr>
          <p:cNvSpPr txBox="1"/>
          <p:nvPr/>
        </p:nvSpPr>
        <p:spPr>
          <a:xfrm>
            <a:off x="2599087" y="4630800"/>
            <a:ext cx="2963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Einzel- oder Gruppenarbeit (1-3 Personen bzw. Poster 1-2 Personen: Entwicklung und Dokumentation Prompt + Ergebnis und Umsetzung (Gestaltung)</a:t>
            </a:r>
          </a:p>
        </p:txBody>
      </p:sp>
      <p:sp>
        <p:nvSpPr>
          <p:cNvPr id="12" name="Pfeil: Chevron 11">
            <a:extLst>
              <a:ext uri="{FF2B5EF4-FFF2-40B4-BE49-F238E27FC236}">
                <a16:creationId xmlns:a16="http://schemas.microsoft.com/office/drawing/2014/main" id="{07AF3B5A-7CFE-430E-94C7-E29869F8943E}"/>
              </a:ext>
            </a:extLst>
          </p:cNvPr>
          <p:cNvSpPr/>
          <p:nvPr/>
        </p:nvSpPr>
        <p:spPr>
          <a:xfrm>
            <a:off x="7567971" y="2243859"/>
            <a:ext cx="391886" cy="1976357"/>
          </a:xfrm>
          <a:prstGeom prst="chevron">
            <a:avLst/>
          </a:prstGeom>
          <a:solidFill>
            <a:srgbClr val="E0D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5" name="Grafik 14" descr="Verbindungen">
            <a:extLst>
              <a:ext uri="{FF2B5EF4-FFF2-40B4-BE49-F238E27FC236}">
                <a16:creationId xmlns:a16="http://schemas.microsoft.com/office/drawing/2014/main" id="{18CC3000-2020-4339-8AB0-A1EA84CD70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76003" y="2404945"/>
            <a:ext cx="1758942" cy="175894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35466E0-DFDA-48E8-B74B-E15933EAF3F4}"/>
              </a:ext>
            </a:extLst>
          </p:cNvPr>
          <p:cNvSpPr txBox="1"/>
          <p:nvPr/>
        </p:nvSpPr>
        <p:spPr>
          <a:xfrm>
            <a:off x="8176003" y="4630800"/>
            <a:ext cx="229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Symposien: Hören, Betrachten und Reflektieren der Ergebnisse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C23DDDC4-DD5C-4240-A7BC-FDEC5750E942}"/>
              </a:ext>
            </a:extLst>
          </p:cNvPr>
          <p:cNvSpPr/>
          <p:nvPr/>
        </p:nvSpPr>
        <p:spPr>
          <a:xfrm>
            <a:off x="2567120" y="828844"/>
            <a:ext cx="3143215" cy="581258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BB0C44A-0F0A-4565-9EB3-F481717C2179}"/>
              </a:ext>
            </a:extLst>
          </p:cNvPr>
          <p:cNvSpPr txBox="1"/>
          <p:nvPr/>
        </p:nvSpPr>
        <p:spPr>
          <a:xfrm>
            <a:off x="264881" y="7150499"/>
            <a:ext cx="1016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1400" dirty="0">
                <a:latin typeface="Arial" panose="020B0604020202020204" pitchFamily="34" charset="0"/>
              </a:rPr>
              <a:t>Abgabe: Hörspiel/ Rollenspiel/ Video/ Poster UND Ausarbeitung spätestens am 03.01.2025; Symposien ab Januar</a:t>
            </a:r>
          </a:p>
          <a:p>
            <a:endParaRPr lang="de-DE" sz="14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71535A7-02A0-4DB1-ABCF-6C0BCAB71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3" r="9018" b="6022"/>
          <a:stretch/>
        </p:blipFill>
        <p:spPr>
          <a:xfrm>
            <a:off x="3520966" y="1762499"/>
            <a:ext cx="6190593" cy="439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EEA1F81-286A-4407-AAE0-BC1E0C651C12}"/>
              </a:ext>
            </a:extLst>
          </p:cNvPr>
          <p:cNvCxnSpPr>
            <a:cxnSpLocks/>
          </p:cNvCxnSpPr>
          <p:nvPr/>
        </p:nvCxnSpPr>
        <p:spPr>
          <a:xfrm flipH="1" flipV="1">
            <a:off x="4550979" y="2511972"/>
            <a:ext cx="510468" cy="2019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914019D5-0853-45EC-B07C-7837D25E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38950" y="131383"/>
            <a:ext cx="7260334" cy="466374"/>
          </a:xfrm>
        </p:spPr>
        <p:txBody>
          <a:bodyPr>
            <a:normAutofit fontScale="90000"/>
          </a:bodyPr>
          <a:lstStyle/>
          <a:p>
            <a:r>
              <a:rPr lang="de-DE" dirty="0"/>
              <a:t>Voreinstellungen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F4F1BA2-4F33-4095-898E-E378F8077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6961" y="2049341"/>
            <a:ext cx="3140362" cy="4396563"/>
          </a:xfrm>
        </p:spPr>
        <p:txBody>
          <a:bodyPr>
            <a:normAutofit lnSpcReduction="10000"/>
          </a:bodyPr>
          <a:lstStyle/>
          <a:p>
            <a:pPr marL="300723" indent="-300723" algn="l">
              <a:buFont typeface="+mj-lt"/>
              <a:buAutoNum type="arabicPeriod"/>
            </a:pPr>
            <a:r>
              <a:rPr lang="de-DE" sz="2400" dirty="0"/>
              <a:t>KI-Modell: </a:t>
            </a:r>
            <a:r>
              <a:rPr lang="de-DE" sz="2400" b="1" dirty="0"/>
              <a:t>gpt-4o</a:t>
            </a:r>
            <a:r>
              <a:rPr lang="de-DE" sz="2400" dirty="0"/>
              <a:t> nutzen</a:t>
            </a:r>
          </a:p>
          <a:p>
            <a:pPr marL="300723" indent="-300723" algn="l">
              <a:buFont typeface="+mj-lt"/>
              <a:buAutoNum type="arabicPeriod"/>
            </a:pPr>
            <a:r>
              <a:rPr lang="de-DE" sz="2400" dirty="0"/>
              <a:t>Voreinstellungen speichern</a:t>
            </a:r>
          </a:p>
          <a:p>
            <a:pPr marL="300723" indent="-300723" algn="l">
              <a:buFont typeface="+mj-lt"/>
              <a:buAutoNum type="arabicPeriod"/>
            </a:pPr>
            <a:r>
              <a:rPr lang="de-DE" sz="2400" dirty="0"/>
              <a:t>Vergeben Sie einen Titel (Benutzer-definierter Name)</a:t>
            </a:r>
          </a:p>
          <a:p>
            <a:pPr marL="300723" indent="-300723" algn="l">
              <a:buFont typeface="+mj-lt"/>
              <a:buAutoNum type="arabicPeriod"/>
            </a:pPr>
            <a:r>
              <a:rPr lang="de-DE" sz="2400" dirty="0"/>
              <a:t>Geben Sie der KI eine Rolle (Benutzerdefinierte Anweisungen)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885F9EE-AA65-4A1B-AC23-81C45F377E46}"/>
              </a:ext>
            </a:extLst>
          </p:cNvPr>
          <p:cNvCxnSpPr>
            <a:cxnSpLocks/>
          </p:cNvCxnSpPr>
          <p:nvPr/>
        </p:nvCxnSpPr>
        <p:spPr>
          <a:xfrm flipH="1">
            <a:off x="3848495" y="1436685"/>
            <a:ext cx="68349" cy="4203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472A732F-AB7F-4136-BC24-A59FC84CE9E9}"/>
              </a:ext>
            </a:extLst>
          </p:cNvPr>
          <p:cNvSpPr txBox="1"/>
          <p:nvPr/>
        </p:nvSpPr>
        <p:spPr>
          <a:xfrm>
            <a:off x="3791644" y="1180350"/>
            <a:ext cx="559639" cy="33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79" dirty="0"/>
              <a:t>1.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3CAB60A-1321-4DA2-B331-5094FBB5DAB5}"/>
              </a:ext>
            </a:extLst>
          </p:cNvPr>
          <p:cNvSpPr txBox="1"/>
          <p:nvPr/>
        </p:nvSpPr>
        <p:spPr>
          <a:xfrm>
            <a:off x="5029566" y="2585218"/>
            <a:ext cx="640037" cy="33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79" dirty="0"/>
              <a:t>2. 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2962333B-E1B8-4A8D-AB4D-7E0D785E4A47}"/>
              </a:ext>
            </a:extLst>
          </p:cNvPr>
          <p:cNvCxnSpPr>
            <a:cxnSpLocks/>
          </p:cNvCxnSpPr>
          <p:nvPr/>
        </p:nvCxnSpPr>
        <p:spPr>
          <a:xfrm flipH="1">
            <a:off x="5957073" y="3612557"/>
            <a:ext cx="338409" cy="1452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2B78245D-EEFE-413D-9B01-EEE22E7B7C2B}"/>
              </a:ext>
            </a:extLst>
          </p:cNvPr>
          <p:cNvSpPr txBox="1"/>
          <p:nvPr/>
        </p:nvSpPr>
        <p:spPr>
          <a:xfrm>
            <a:off x="6299921" y="3313567"/>
            <a:ext cx="489762" cy="33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79" dirty="0"/>
              <a:t>3.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C9D63B7-4353-4B79-9FF7-852CEB74125B}"/>
              </a:ext>
            </a:extLst>
          </p:cNvPr>
          <p:cNvSpPr txBox="1"/>
          <p:nvPr/>
        </p:nvSpPr>
        <p:spPr>
          <a:xfrm>
            <a:off x="6544802" y="4160624"/>
            <a:ext cx="625879" cy="33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79" dirty="0"/>
              <a:t>4. 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E46B0B6-4F28-40E4-8E87-1C6382920A41}"/>
              </a:ext>
            </a:extLst>
          </p:cNvPr>
          <p:cNvCxnSpPr>
            <a:cxnSpLocks/>
          </p:cNvCxnSpPr>
          <p:nvPr/>
        </p:nvCxnSpPr>
        <p:spPr>
          <a:xfrm flipH="1">
            <a:off x="6262852" y="4401868"/>
            <a:ext cx="260930" cy="2247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10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E73540B-B2C8-4CB7-8885-C2414C85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715" y="2525900"/>
            <a:ext cx="5680818" cy="330824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21C4F0B-490B-4B46-8BDB-91847DBF2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796" y="1182493"/>
            <a:ext cx="1871329" cy="944018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2A460A3C-D7BB-4419-899A-7771500F41E1}"/>
              </a:ext>
            </a:extLst>
          </p:cNvPr>
          <p:cNvCxnSpPr/>
          <p:nvPr/>
        </p:nvCxnSpPr>
        <p:spPr>
          <a:xfrm>
            <a:off x="8114497" y="1229677"/>
            <a:ext cx="559113" cy="19127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6">
            <a:extLst>
              <a:ext uri="{FF2B5EF4-FFF2-40B4-BE49-F238E27FC236}">
                <a16:creationId xmlns:a16="http://schemas.microsoft.com/office/drawing/2014/main" id="{0AF285D4-FB19-4023-A165-1E7E4EE64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1227054"/>
            <a:ext cx="7260334" cy="466374"/>
          </a:xfrm>
        </p:spPr>
        <p:txBody>
          <a:bodyPr>
            <a:normAutofit fontScale="90000"/>
          </a:bodyPr>
          <a:lstStyle/>
          <a:p>
            <a:r>
              <a:rPr lang="de-DE" dirty="0"/>
              <a:t>Daten Exportieren/Teilen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EE8B486-F8E9-4B4A-A9F2-3B625B2CF0FD}"/>
              </a:ext>
            </a:extLst>
          </p:cNvPr>
          <p:cNvSpPr txBox="1">
            <a:spLocks/>
          </p:cNvSpPr>
          <p:nvPr/>
        </p:nvSpPr>
        <p:spPr>
          <a:xfrm>
            <a:off x="536758" y="2446314"/>
            <a:ext cx="2710938" cy="44064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Exportieren Sie Ihren Prompt</a:t>
            </a:r>
          </a:p>
          <a:p>
            <a:r>
              <a:rPr lang="de-DE" sz="2000" dirty="0"/>
              <a:t>Begründen Sie, was Ihnen am Ergebnis noch fehlt, falls Sie an dem Prompt weiterentwickeln (ggf. unter Hervorhebung des neuen Prompts). </a:t>
            </a:r>
          </a:p>
          <a:p>
            <a:r>
              <a:rPr lang="de-DE" sz="2000" dirty="0"/>
              <a:t>Zitieren Sie die Nutzung des KI-Modells! (Das Skript/ das Poster wurde erstellt von gpt-4o, Datum </a:t>
            </a:r>
            <a:r>
              <a:rPr lang="de-DE" sz="2000" dirty="0" err="1"/>
              <a:t>dd.mm.yyyy</a:t>
            </a:r>
            <a:r>
              <a:rPr lang="de-DE" sz="2000" dirty="0"/>
              <a:t>)</a:t>
            </a:r>
          </a:p>
          <a:p>
            <a:pPr marL="0" indent="0">
              <a:buNone/>
            </a:pPr>
            <a:endParaRPr lang="de-DE" sz="36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6E2088-720C-4469-8A6C-F6A0BD8F071F}"/>
              </a:ext>
            </a:extLst>
          </p:cNvPr>
          <p:cNvSpPr txBox="1"/>
          <p:nvPr/>
        </p:nvSpPr>
        <p:spPr>
          <a:xfrm>
            <a:off x="2501462" y="0"/>
            <a:ext cx="352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accent6"/>
                </a:solidFill>
              </a:rPr>
              <a:t>Weiteres Vorgehen</a:t>
            </a:r>
          </a:p>
        </p:txBody>
      </p:sp>
    </p:spTree>
    <p:extLst>
      <p:ext uri="{BB962C8B-B14F-4D97-AF65-F5344CB8AC3E}">
        <p14:creationId xmlns:p14="http://schemas.microsoft.com/office/powerpoint/2010/main" val="6410951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Inhaltsplatzhalter 2">
            <a:extLst>
              <a:ext uri="{FF2B5EF4-FFF2-40B4-BE49-F238E27FC236}">
                <a16:creationId xmlns:a16="http://schemas.microsoft.com/office/drawing/2014/main" id="{C5821BDC-1F7F-4CB9-BDAA-9DE7D07347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5359" y="2441539"/>
            <a:ext cx="7216475" cy="5612439"/>
          </a:xfrm>
        </p:spPr>
        <p:txBody>
          <a:bodyPr vert="horz" lIns="100817" tIns="50408" rIns="100817" bIns="50408" rtlCol="0">
            <a:normAutofit/>
          </a:bodyPr>
          <a:lstStyle/>
          <a:p>
            <a:pPr marL="1213295" lvl="1" indent="-457200">
              <a:buFont typeface="Arial" panose="020B0604020202020204" pitchFamily="34" charset="0"/>
              <a:buChar char="•"/>
            </a:pPr>
            <a:r>
              <a:rPr lang="de-DE" altLang="de-DE" sz="2400" dirty="0"/>
              <a:t>Alternativen</a:t>
            </a:r>
          </a:p>
          <a:p>
            <a:pPr marL="1717358" lvl="2" indent="-457200">
              <a:buFont typeface="Arial" panose="020B0604020202020204" pitchFamily="34" charset="0"/>
              <a:buChar char="•"/>
            </a:pPr>
            <a:r>
              <a:rPr lang="de-DE" altLang="de-DE" sz="2000" dirty="0"/>
              <a:t>Hörspiel (Audiodatei) oder Rollenspiel (vorgespielt oder Video): Dauer insgesamt ca. 2 Minuten pro Person (=1 DIN A4 Seite Skript)</a:t>
            </a:r>
          </a:p>
          <a:p>
            <a:pPr marL="1717358" lvl="2" indent="-457200">
              <a:buFont typeface="Arial" panose="020B0604020202020204" pitchFamily="34" charset="0"/>
              <a:buChar char="•"/>
            </a:pPr>
            <a:r>
              <a:rPr lang="de-DE" altLang="de-DE" sz="2000" dirty="0"/>
              <a:t>Wissenschaftliches Poster (ca. 3min Präsentation pro Person im Rahmen der Symposien)</a:t>
            </a:r>
          </a:p>
          <a:p>
            <a:pPr marL="1213295" lvl="1" indent="-457200">
              <a:buFont typeface="Arial" panose="020B0604020202020204" pitchFamily="34" charset="0"/>
              <a:buChar char="•"/>
            </a:pPr>
            <a:endParaRPr lang="de-DE" altLang="de-DE" sz="2400" dirty="0">
              <a:highlight>
                <a:srgbClr val="FFFF00"/>
              </a:highlight>
            </a:endParaRPr>
          </a:p>
          <a:p>
            <a:pPr marL="1213295" lvl="1" indent="-457200">
              <a:buFont typeface="Arial" panose="020B0604020202020204" pitchFamily="34" charset="0"/>
              <a:buChar char="•"/>
            </a:pPr>
            <a:r>
              <a:rPr lang="de-DE" altLang="de-DE" sz="2400" dirty="0"/>
              <a:t>Ausarbeitung als </a:t>
            </a:r>
            <a:r>
              <a:rPr lang="de-DE" altLang="de-DE" sz="2400" b="1" dirty="0"/>
              <a:t>Einzelleistung</a:t>
            </a:r>
            <a:r>
              <a:rPr lang="de-DE" altLang="de-DE" sz="2400" dirty="0"/>
              <a:t> </a:t>
            </a:r>
          </a:p>
          <a:p>
            <a:pPr marL="1213295" lvl="1" indent="-457200">
              <a:buFont typeface="Arial" panose="020B0604020202020204" pitchFamily="34" charset="0"/>
              <a:buChar char="•"/>
            </a:pPr>
            <a:r>
              <a:rPr lang="de-DE" altLang="de-DE" sz="2400" dirty="0"/>
              <a:t>Abgabe: Hörspiel/ Rollenspiel/ Video/ Poster UND Ausarbeitung spätestens am 03.01.2025</a:t>
            </a:r>
          </a:p>
          <a:p>
            <a:pPr lvl="1"/>
            <a:endParaRPr lang="de-DE" altLang="de-DE" sz="2800" dirty="0"/>
          </a:p>
          <a:p>
            <a:pPr lvl="1"/>
            <a:endParaRPr lang="de-DE" altLang="de-DE" sz="2800" dirty="0"/>
          </a:p>
          <a:p>
            <a:pPr lvl="1"/>
            <a:endParaRPr lang="de-DE" altLang="de-DE" sz="2800" dirty="0"/>
          </a:p>
        </p:txBody>
      </p:sp>
      <p:sp>
        <p:nvSpPr>
          <p:cNvPr id="21507" name="Titel 1">
            <a:extLst>
              <a:ext uri="{FF2B5EF4-FFF2-40B4-BE49-F238E27FC236}">
                <a16:creationId xmlns:a16="http://schemas.microsoft.com/office/drawing/2014/main" id="{45109429-6948-4480-9162-B3DB32DF5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124" y="1372723"/>
            <a:ext cx="8485417" cy="840140"/>
          </a:xfrm>
        </p:spPr>
        <p:txBody>
          <a:bodyPr vert="horz" lIns="100817" tIns="50408" rIns="100817" bIns="50408" rtlCol="0" anchor="ctr">
            <a:normAutofit fontScale="90000"/>
          </a:bodyPr>
          <a:lstStyle/>
          <a:p>
            <a:pPr algn="l"/>
            <a:r>
              <a:rPr lang="de-DE" altLang="de-DE" dirty="0"/>
              <a:t>Reflexion, fachliche Einordnung und Diskussion der KI-erstellten Produkte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30CA93D-92A1-97A0-5A2F-CAC598EED8D1}"/>
              </a:ext>
            </a:extLst>
          </p:cNvPr>
          <p:cNvSpPr txBox="1">
            <a:spLocks noChangeArrowheads="1"/>
          </p:cNvSpPr>
          <p:nvPr/>
        </p:nvSpPr>
        <p:spPr>
          <a:xfrm>
            <a:off x="2307273" y="-684744"/>
            <a:ext cx="10709479" cy="2065261"/>
          </a:xfrm>
          <a:prstGeom prst="rect">
            <a:avLst/>
          </a:prstGeom>
        </p:spPr>
        <p:txBody>
          <a:bodyPr vert="horz" lIns="100817" tIns="50408" rIns="100817" bIns="50408" rtlCol="0" anchor="ctr">
            <a:normAutofit/>
          </a:bodyPr>
          <a:lstStyle>
            <a:lvl1pPr algn="r" defTabSz="1008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980528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de-DE" altLang="de-DE" dirty="0"/>
              <a:t>Studienbegleitende Prüfung (GW)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326425-51B2-4B1D-91FE-C734E08CA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r="24902" b="79348"/>
          <a:stretch/>
        </p:blipFill>
        <p:spPr>
          <a:xfrm>
            <a:off x="8779037" y="5349834"/>
            <a:ext cx="1912776" cy="1512018"/>
          </a:xfrm>
          <a:prstGeom prst="rect">
            <a:avLst/>
          </a:prstGeom>
        </p:spPr>
      </p:pic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78A70A3E-9E0B-4554-9BAF-BFFC5EE08EC5}"/>
              </a:ext>
            </a:extLst>
          </p:cNvPr>
          <p:cNvSpPr/>
          <p:nvPr/>
        </p:nvSpPr>
        <p:spPr>
          <a:xfrm>
            <a:off x="7367752" y="2441538"/>
            <a:ext cx="241738" cy="1951785"/>
          </a:xfrm>
          <a:prstGeom prst="rightBrace">
            <a:avLst>
              <a:gd name="adj1" fmla="val 8333"/>
              <a:gd name="adj2" fmla="val 5070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Mann">
            <a:extLst>
              <a:ext uri="{FF2B5EF4-FFF2-40B4-BE49-F238E27FC236}">
                <a16:creationId xmlns:a16="http://schemas.microsoft.com/office/drawing/2014/main" id="{6E84044E-F25C-4BF6-9855-28209B91D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58033" y="2641949"/>
            <a:ext cx="914400" cy="914400"/>
          </a:xfrm>
          <a:prstGeom prst="rect">
            <a:avLst/>
          </a:prstGeom>
        </p:spPr>
      </p:pic>
      <p:pic>
        <p:nvPicPr>
          <p:cNvPr id="9" name="Grafik 8" descr="Gruppe von Männern">
            <a:extLst>
              <a:ext uri="{FF2B5EF4-FFF2-40B4-BE49-F238E27FC236}">
                <a16:creationId xmlns:a16="http://schemas.microsoft.com/office/drawing/2014/main" id="{CF2DFBD6-98CA-49DC-81CA-B1F8E8BF00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9582" y="2549504"/>
            <a:ext cx="1072762" cy="107276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42A0B3C-31D4-430B-A03F-B0CAA82A2258}"/>
              </a:ext>
            </a:extLst>
          </p:cNvPr>
          <p:cNvSpPr txBox="1"/>
          <p:nvPr/>
        </p:nvSpPr>
        <p:spPr>
          <a:xfrm>
            <a:off x="7903779" y="3622266"/>
            <a:ext cx="235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1-3 Personen</a:t>
            </a:r>
          </a:p>
        </p:txBody>
      </p:sp>
    </p:spTree>
    <p:extLst>
      <p:ext uri="{BB962C8B-B14F-4D97-AF65-F5344CB8AC3E}">
        <p14:creationId xmlns:p14="http://schemas.microsoft.com/office/powerpoint/2010/main" val="38618933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22983E8F-1EC2-4B1D-9FF1-8A100E183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3197" y="-86765"/>
            <a:ext cx="8485417" cy="840140"/>
          </a:xfrm>
        </p:spPr>
        <p:txBody>
          <a:bodyPr/>
          <a:lstStyle/>
          <a:p>
            <a:pPr algn="ctr"/>
            <a:r>
              <a:rPr lang="de-DE" altLang="de-DE" dirty="0"/>
              <a:t>Themenfindung </a:t>
            </a:r>
            <a:r>
              <a:rPr lang="de-DE" altLang="de-DE" dirty="0" err="1"/>
              <a:t>Posterpräsentation</a:t>
            </a:r>
            <a:endParaRPr lang="de-DE" altLang="de-DE" dirty="0"/>
          </a:p>
        </p:txBody>
      </p:sp>
      <p:pic>
        <p:nvPicPr>
          <p:cNvPr id="9" name="Grafik 8" descr="Präsentation mit Kreisdiagramm">
            <a:extLst>
              <a:ext uri="{FF2B5EF4-FFF2-40B4-BE49-F238E27FC236}">
                <a16:creationId xmlns:a16="http://schemas.microsoft.com/office/drawing/2014/main" id="{F2AC2343-FB1C-487C-9FB2-CB0A38678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0740" y="4854399"/>
            <a:ext cx="2086034" cy="2086034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82142261-E71D-4730-8EA3-0157981C789D}"/>
              </a:ext>
            </a:extLst>
          </p:cNvPr>
          <p:cNvSpPr/>
          <p:nvPr/>
        </p:nvSpPr>
        <p:spPr>
          <a:xfrm>
            <a:off x="282326" y="902543"/>
            <a:ext cx="4659211" cy="2253654"/>
          </a:xfrm>
          <a:prstGeom prst="roundRect">
            <a:avLst/>
          </a:prstGeom>
          <a:solidFill>
            <a:srgbClr val="9805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Tx/>
              <a:buNone/>
            </a:pPr>
            <a:r>
              <a:rPr lang="de-DE" altLang="de-DE" sz="2400" dirty="0"/>
              <a:t>Psychische oder somatische Erkrankung </a:t>
            </a:r>
          </a:p>
          <a:p>
            <a:pPr lvl="0">
              <a:buFontTx/>
              <a:buNone/>
            </a:pPr>
            <a:r>
              <a:rPr lang="de-DE" altLang="de-DE" dirty="0"/>
              <a:t>bspw.: ADHS; Adipositas; Burnout; Psychosomatische Erkrankungen; Demenz; muskuloskelettale Erkrankungen, Tumorerkrankungen</a:t>
            </a:r>
            <a:endParaRPr lang="de-DE" sz="2400" dirty="0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85B47F1-3963-4E36-B39B-ED1B927DE8E7}"/>
              </a:ext>
            </a:extLst>
          </p:cNvPr>
          <p:cNvSpPr/>
          <p:nvPr/>
        </p:nvSpPr>
        <p:spPr>
          <a:xfrm>
            <a:off x="431836" y="5245937"/>
            <a:ext cx="4258916" cy="14127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sz="2400" dirty="0"/>
              <a:t>Risikofaktoren, protektiven Faktoren, Therapie,  Diagnostik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51EA1BA-7883-41A5-806D-1550CBA8F52B}"/>
              </a:ext>
            </a:extLst>
          </p:cNvPr>
          <p:cNvSpPr/>
          <p:nvPr/>
        </p:nvSpPr>
        <p:spPr>
          <a:xfrm>
            <a:off x="5573455" y="4094398"/>
            <a:ext cx="392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Tx/>
              <a:buNone/>
            </a:pPr>
            <a:r>
              <a:rPr lang="de-DE" sz="2400" b="1" dirty="0">
                <a:solidFill>
                  <a:srgbClr val="980528"/>
                </a:solidFill>
              </a:rPr>
              <a:t>Auswirkungen/ Vergleich von</a:t>
            </a:r>
            <a:endParaRPr lang="de-DE" altLang="de-DE" sz="2400" b="1" dirty="0">
              <a:solidFill>
                <a:srgbClr val="980528"/>
              </a:solidFill>
            </a:endParaRPr>
          </a:p>
        </p:txBody>
      </p:sp>
      <p:pic>
        <p:nvPicPr>
          <p:cNvPr id="16" name="Grafik 15" descr="Linienpfeil: Leichte Kurve">
            <a:extLst>
              <a:ext uri="{FF2B5EF4-FFF2-40B4-BE49-F238E27FC236}">
                <a16:creationId xmlns:a16="http://schemas.microsoft.com/office/drawing/2014/main" id="{1CC224D8-5258-4AA6-A1A6-C531D9D40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81459">
            <a:off x="4823077" y="3283514"/>
            <a:ext cx="914400" cy="914400"/>
          </a:xfrm>
          <a:prstGeom prst="rect">
            <a:avLst/>
          </a:prstGeom>
        </p:spPr>
      </p:pic>
      <p:pic>
        <p:nvPicPr>
          <p:cNvPr id="18" name="Grafik 17" descr="Linienpfeil: Leichte Kurve">
            <a:extLst>
              <a:ext uri="{FF2B5EF4-FFF2-40B4-BE49-F238E27FC236}">
                <a16:creationId xmlns:a16="http://schemas.microsoft.com/office/drawing/2014/main" id="{82201ABD-BBD2-4769-B1F6-7C1691159E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63418" flipH="1">
            <a:off x="4809214" y="4554863"/>
            <a:ext cx="937118" cy="88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775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22983E8F-1EC2-4B1D-9FF1-8A100E183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7500" y="-99158"/>
            <a:ext cx="8485417" cy="840140"/>
          </a:xfrm>
        </p:spPr>
        <p:txBody>
          <a:bodyPr/>
          <a:lstStyle/>
          <a:p>
            <a:pPr algn="ctr"/>
            <a:r>
              <a:rPr lang="de-DE" altLang="de-DE" dirty="0"/>
              <a:t>Themenfindung Hör- oder Schauspielskript</a:t>
            </a:r>
          </a:p>
        </p:txBody>
      </p:sp>
      <p:pic>
        <p:nvPicPr>
          <p:cNvPr id="11" name="Grafik 10" descr="Kopfhörer">
            <a:extLst>
              <a:ext uri="{FF2B5EF4-FFF2-40B4-BE49-F238E27FC236}">
                <a16:creationId xmlns:a16="http://schemas.microsoft.com/office/drawing/2014/main" id="{FEDFD37F-E420-4BA0-AC21-5909BC02B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0711" y="1404160"/>
            <a:ext cx="1710730" cy="1710730"/>
          </a:xfrm>
          <a:prstGeom prst="rect">
            <a:avLst/>
          </a:prstGeom>
        </p:spPr>
      </p:pic>
      <p:pic>
        <p:nvPicPr>
          <p:cNvPr id="13" name="Grafik 12" descr="Drama">
            <a:extLst>
              <a:ext uri="{FF2B5EF4-FFF2-40B4-BE49-F238E27FC236}">
                <a16:creationId xmlns:a16="http://schemas.microsoft.com/office/drawing/2014/main" id="{3D9F9BC0-7850-4883-9047-FFFE30F98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7161" y="2627890"/>
            <a:ext cx="1347186" cy="1347186"/>
          </a:xfrm>
          <a:prstGeom prst="rect">
            <a:avLst/>
          </a:prstGeom>
        </p:spPr>
      </p:pic>
      <p:pic>
        <p:nvPicPr>
          <p:cNvPr id="17" name="Grafik 16" descr="Videokamera">
            <a:extLst>
              <a:ext uri="{FF2B5EF4-FFF2-40B4-BE49-F238E27FC236}">
                <a16:creationId xmlns:a16="http://schemas.microsoft.com/office/drawing/2014/main" id="{6229A6DE-2563-4747-8ED2-F97E4874CA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55512" y="2314675"/>
            <a:ext cx="1347186" cy="1347186"/>
          </a:xfrm>
          <a:prstGeom prst="rect">
            <a:avLst/>
          </a:prstGeom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57B6C1DE-56FA-45B5-8156-74DBBEB13AFD}"/>
              </a:ext>
            </a:extLst>
          </p:cNvPr>
          <p:cNvSpPr/>
          <p:nvPr/>
        </p:nvSpPr>
        <p:spPr>
          <a:xfrm>
            <a:off x="454360" y="825386"/>
            <a:ext cx="4711406" cy="29552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Tx/>
              <a:buNone/>
            </a:pPr>
            <a:r>
              <a:rPr lang="de-DE" altLang="de-DE" sz="2400" dirty="0"/>
              <a:t>Ätiologie/ Risikofaktoren</a:t>
            </a:r>
            <a:br>
              <a:rPr lang="de-DE" altLang="de-DE" sz="2400" dirty="0"/>
            </a:br>
            <a:r>
              <a:rPr lang="de-DE" altLang="de-DE" sz="2400" dirty="0"/>
              <a:t>Symptome einer psychischen oder somatischen Erkrankung</a:t>
            </a:r>
            <a:br>
              <a:rPr lang="de-DE" altLang="de-DE" dirty="0"/>
            </a:br>
            <a:r>
              <a:rPr lang="de-DE" altLang="de-DE" dirty="0"/>
              <a:t>bspw.: ADHS; Burnout; Psychosomatische Erkrankungen; Demenz; muskuloskelettale Erkrankungen; Hauterkrankungen</a:t>
            </a:r>
            <a:endParaRPr lang="de-DE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A56F3783-E51D-4C69-8DDA-178B685E7F2E}"/>
              </a:ext>
            </a:extLst>
          </p:cNvPr>
          <p:cNvSpPr/>
          <p:nvPr/>
        </p:nvSpPr>
        <p:spPr>
          <a:xfrm>
            <a:off x="633718" y="5324762"/>
            <a:ext cx="4532048" cy="12541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dirty="0"/>
              <a:t>Betroffenen, Angehörigen, Lehrenden, ärztlichem Personal, Pflegenden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198D8AB-635E-4410-BE5A-E271273D982D}"/>
              </a:ext>
            </a:extLst>
          </p:cNvPr>
          <p:cNvSpPr/>
          <p:nvPr/>
        </p:nvSpPr>
        <p:spPr>
          <a:xfrm>
            <a:off x="5893508" y="4370191"/>
            <a:ext cx="3225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Tx/>
              <a:buNone/>
            </a:pPr>
            <a:r>
              <a:rPr lang="de-DE" sz="2400" b="1" dirty="0">
                <a:solidFill>
                  <a:srgbClr val="980528"/>
                </a:solidFill>
              </a:rPr>
              <a:t>aus der Perspektive von</a:t>
            </a:r>
          </a:p>
        </p:txBody>
      </p:sp>
      <p:pic>
        <p:nvPicPr>
          <p:cNvPr id="18" name="Grafik 17" descr="Linienpfeil: Leichte Kurve">
            <a:extLst>
              <a:ext uri="{FF2B5EF4-FFF2-40B4-BE49-F238E27FC236}">
                <a16:creationId xmlns:a16="http://schemas.microsoft.com/office/drawing/2014/main" id="{0314DEBC-E4C3-48CD-8D66-F11AC3DDC1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181459">
            <a:off x="5198767" y="3390680"/>
            <a:ext cx="914400" cy="914400"/>
          </a:xfrm>
          <a:prstGeom prst="rect">
            <a:avLst/>
          </a:prstGeom>
        </p:spPr>
      </p:pic>
      <p:pic>
        <p:nvPicPr>
          <p:cNvPr id="20" name="Grafik 19" descr="Linienpfeil: Leichte Kurve">
            <a:extLst>
              <a:ext uri="{FF2B5EF4-FFF2-40B4-BE49-F238E27FC236}">
                <a16:creationId xmlns:a16="http://schemas.microsoft.com/office/drawing/2014/main" id="{C9880AA8-2544-4A15-AA2C-B0E98B0294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463418" flipH="1">
            <a:off x="5464367" y="4929533"/>
            <a:ext cx="937118" cy="88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0863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8E188-1F61-78EF-40EC-B76C5D007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913" y="-555948"/>
            <a:ext cx="5763442" cy="1786449"/>
          </a:xfrm>
        </p:spPr>
        <p:txBody>
          <a:bodyPr/>
          <a:lstStyle/>
          <a:p>
            <a:r>
              <a:rPr lang="de-DE" dirty="0"/>
              <a:t>Tipps zur Umsetzung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A89D96-96E5-5E1E-6A76-CD60CF504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812" y="1879333"/>
            <a:ext cx="4821333" cy="2097346"/>
          </a:xfrm>
        </p:spPr>
        <p:txBody>
          <a:bodyPr/>
          <a:lstStyle/>
          <a:p>
            <a:r>
              <a:rPr lang="de-DE" dirty="0"/>
              <a:t>Media Lab und Living Lab im ILTHOS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D0FDBD-CECC-4165-28E3-79E4809D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45" y="921060"/>
            <a:ext cx="4892485" cy="29595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88FA3B2-678E-9FB8-351E-74696FD3A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067" y="3018050"/>
            <a:ext cx="5838825" cy="39338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FE97C00-FDA5-3EC0-0CCF-6A51BE507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45" y="5813811"/>
            <a:ext cx="5276850" cy="1057275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E0EB364-5388-C82F-6E9D-9B98A584BF32}"/>
              </a:ext>
            </a:extLst>
          </p:cNvPr>
          <p:cNvSpPr txBox="1">
            <a:spLocks/>
          </p:cNvSpPr>
          <p:nvPr/>
        </p:nvSpPr>
        <p:spPr>
          <a:xfrm>
            <a:off x="-192230" y="4953829"/>
            <a:ext cx="4821333" cy="20973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r" defTabSz="1008126" rtl="0" eaLnBrk="1" latinLnBrk="0" hangingPunct="1">
              <a:lnSpc>
                <a:spcPct val="90000"/>
              </a:lnSpc>
              <a:spcBef>
                <a:spcPts val="1103"/>
              </a:spcBef>
              <a:buClr>
                <a:srgbClr val="980528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6095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980528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158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980528"/>
              </a:buClr>
              <a:buFont typeface="Wingdings" panose="05000000000000000000" pitchFamily="2" charset="2"/>
              <a:buChar char="§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221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980528"/>
              </a:buClr>
              <a:buFont typeface="Wingdings" panose="05000000000000000000" pitchFamily="2" charset="2"/>
              <a:buChar char="§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84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980528"/>
              </a:buClr>
              <a:buFont typeface="Wingdings" panose="05000000000000000000" pitchFamily="2" charset="2"/>
              <a:buChar char="§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347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410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473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536" indent="-252032" algn="l" defTabSz="100812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DIGILAB des Virtuos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2CA99D7-CB74-1041-2684-88F7F6D8C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825" y="840271"/>
            <a:ext cx="18192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886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">
  <a:themeElements>
    <a:clrScheme name="Uni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1D2"/>
      </a:accent1>
      <a:accent2>
        <a:srgbClr val="980528"/>
      </a:accent2>
      <a:accent3>
        <a:srgbClr val="FFFFFF"/>
      </a:accent3>
      <a:accent4>
        <a:srgbClr val="000000"/>
      </a:accent4>
      <a:accent5>
        <a:srgbClr val="E4E5E5"/>
      </a:accent5>
      <a:accent6>
        <a:srgbClr val="890423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522</Words>
  <Application>Microsoft Office PowerPoint</Application>
  <PresentationFormat>Benutzerdefiniert</PresentationFormat>
  <Paragraphs>96</Paragraphs>
  <Slides>12</Slides>
  <Notes>6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Auswahl und Einsatz von Schutzh</vt:lpstr>
      <vt:lpstr>Calibri</vt:lpstr>
      <vt:lpstr>Wingdings</vt:lpstr>
      <vt:lpstr>Office</vt:lpstr>
      <vt:lpstr>PowerPoint-Präsentation</vt:lpstr>
      <vt:lpstr>Rahmenbedingungen</vt:lpstr>
      <vt:lpstr>Studienbegleitende Prüfung</vt:lpstr>
      <vt:lpstr>Voreinstellungen</vt:lpstr>
      <vt:lpstr>Daten Exportieren/Teilen</vt:lpstr>
      <vt:lpstr>Reflexion, fachliche Einordnung und Diskussion der KI-erstellten Produkte</vt:lpstr>
      <vt:lpstr>Themenfindung Posterpräsentation</vt:lpstr>
      <vt:lpstr>Themenfindung Hör- oder Schauspielskript</vt:lpstr>
      <vt:lpstr>Tipps zur Umsetzung</vt:lpstr>
      <vt:lpstr>Legitimation: Kognitive Lernziel-Taxonomie nach Benjamin Bloom </vt:lpstr>
      <vt:lpstr>Erste Rückmeldungen seitens der Studierenden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Carina Gill</dc:creator>
  <cp:lastModifiedBy>Flora</cp:lastModifiedBy>
  <cp:revision>217</cp:revision>
  <dcterms:created xsi:type="dcterms:W3CDTF">2020-11-16T08:57:23Z</dcterms:created>
  <dcterms:modified xsi:type="dcterms:W3CDTF">2024-12-11T03:57:44Z</dcterms:modified>
</cp:coreProperties>
</file>