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329" r:id="rId2"/>
    <p:sldId id="462" r:id="rId3"/>
    <p:sldId id="447" r:id="rId4"/>
    <p:sldId id="463" r:id="rId5"/>
    <p:sldId id="464" r:id="rId6"/>
    <p:sldId id="465" r:id="rId7"/>
    <p:sldId id="466" r:id="rId8"/>
    <p:sldId id="468" r:id="rId9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aske, Sebastian Ernst Helmut" initials="SSEH" lastIdx="3" clrIdx="0">
    <p:extLst>
      <p:ext uri="{19B8F6BF-5375-455C-9EA6-DF929625EA0E}">
        <p15:presenceInfo xmlns:p15="http://schemas.microsoft.com/office/powerpoint/2012/main" userId="S::s_sala01@on.wwu.de::22a6af76-3795-47a1-b22c-bee5d9141435" providerId="AD"/>
      </p:ext>
    </p:extLst>
  </p:cmAuthor>
  <p:cmAuthor id="2" name="Severin Parzinger" initials="SP" lastIdx="1" clrIdx="1">
    <p:extLst>
      <p:ext uri="{19B8F6BF-5375-455C-9EA6-DF929625EA0E}">
        <p15:presenceInfo xmlns:p15="http://schemas.microsoft.com/office/powerpoint/2012/main" userId="Severin Parzinger" providerId="None"/>
      </p:ext>
    </p:extLst>
  </p:cmAuthor>
  <p:cmAuthor id="3" name="sparzinger" initials="s" lastIdx="4" clrIdx="2">
    <p:extLst>
      <p:ext uri="{19B8F6BF-5375-455C-9EA6-DF929625EA0E}">
        <p15:presenceInfo xmlns:p15="http://schemas.microsoft.com/office/powerpoint/2012/main" userId="sparzin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AD2"/>
    <a:srgbClr val="FFFFFF"/>
    <a:srgbClr val="3BBCDC"/>
    <a:srgbClr val="990529"/>
    <a:srgbClr val="92D050"/>
    <a:srgbClr val="CC00CC"/>
    <a:srgbClr val="00B0F0"/>
    <a:srgbClr val="980528"/>
    <a:srgbClr val="980434"/>
    <a:srgbClr val="AC0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81124" autoAdjust="0"/>
  </p:normalViewPr>
  <p:slideViewPr>
    <p:cSldViewPr>
      <p:cViewPr varScale="1">
        <p:scale>
          <a:sx n="73" d="100"/>
          <a:sy n="73" d="100"/>
        </p:scale>
        <p:origin x="328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9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5DC6D13-D20F-42D0-836B-E0AA199D19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>
                <a:latin typeface="Arial" charset="0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A23938C-D428-4550-93C3-8848F3DF7E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charset="0"/>
                <a:ea typeface="+mn-ea"/>
              </a:defRPr>
            </a:lvl1pPr>
          </a:lstStyle>
          <a:p>
            <a:pPr eaLnBrk="0" hangingPunct="0">
              <a:defRPr/>
            </a:pPr>
            <a:fld id="{2E0D3981-1F1A-4F68-9E93-FD8A817FE2CD}" type="datetimeFigureOut">
              <a:rPr lang="de-DE" altLang="de-DE">
                <a:ea typeface="ＭＳ Ｐゴシック" pitchFamily="-32" charset="-128"/>
              </a:rPr>
              <a:pPr eaLnBrk="0" hangingPunct="0">
                <a:defRPr/>
              </a:pPr>
              <a:t>04.12.2024</a:t>
            </a:fld>
            <a:endParaRPr lang="de-DE" altLang="de-DE">
              <a:ea typeface="ＭＳ Ｐゴシック" pitchFamily="-32" charset="-128"/>
            </a:endParaRPr>
          </a:p>
          <a:p>
            <a:pPr>
              <a:defRPr/>
            </a:pPr>
            <a:endParaRPr lang="de-DE" altLang="de-DE" sz="1000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FF22E8FB-94D2-459B-B3E0-644044FA6A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algn="l" defTabSz="917575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2BFB1CE8-46A5-42A7-BA14-C43C7DD37DD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000"/>
            </a:lvl1pPr>
          </a:lstStyle>
          <a:p>
            <a:fld id="{8D4CFCF3-48C9-4366-B443-1CB5287F6EB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A7268FC-EFF7-40C2-8958-D98DB221EE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C172B81-A56F-4A59-865F-209A52F307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DBF1DC5-A1C3-4732-AD81-048A47C3DCB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B780B07-BAFC-4712-903A-EDA062FBF6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79EA7C8-56CA-44A4-A7FD-4C0F501FA2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A6B5F7C-0351-4128-BE11-C6C5C3603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EDC7F3CE-1B40-4B09-BBFE-51E3976E8FE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09D36FC-55C6-4338-8631-E8A9BF7E8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F85D91C-61C0-4117-8F8D-39178F284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6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06EC2A1-B0F9-4595-90DD-1168EA358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7ACEABD-61DA-46E2-BDE3-BE79BB76A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  <a:latin typeface="Times New Roman" panose="02020603050405020304" pitchFamily="18" charset="0"/>
              </a:rPr>
              <a:t>Programm für heute kurz vorstellen</a:t>
            </a:r>
          </a:p>
        </p:txBody>
      </p:sp>
    </p:spTree>
    <p:extLst>
      <p:ext uri="{BB962C8B-B14F-4D97-AF65-F5344CB8AC3E}">
        <p14:creationId xmlns:p14="http://schemas.microsoft.com/office/powerpoint/2010/main" val="418673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06EC2A1-B0F9-4595-90DD-1168EA358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7ACEABD-61DA-46E2-BDE3-BE79BB76A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Ca. 10-12 Gruppen, à 5-6 Personen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Fragen miteinander besprechen, Antworten &amp; weitere Fragen voneinander hören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Ca. 20 Min Zeit nehmen</a:t>
            </a:r>
          </a:p>
        </p:txBody>
      </p:sp>
    </p:spTree>
    <p:extLst>
      <p:ext uri="{BB962C8B-B14F-4D97-AF65-F5344CB8AC3E}">
        <p14:creationId xmlns:p14="http://schemas.microsoft.com/office/powerpoint/2010/main" val="410811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06EC2A1-B0F9-4595-90DD-1168EA358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7ACEABD-61DA-46E2-BDE3-BE79BB76A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Ca. 10-12 Gruppen, à 5-6 Personen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Fragen miteinander besprechen, Antworten &amp; weitere Fragen voneinander hören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Ca. 20 Min Zeit nehmen</a:t>
            </a:r>
          </a:p>
        </p:txBody>
      </p:sp>
    </p:spTree>
    <p:extLst>
      <p:ext uri="{BB962C8B-B14F-4D97-AF65-F5344CB8AC3E}">
        <p14:creationId xmlns:p14="http://schemas.microsoft.com/office/powerpoint/2010/main" val="280510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06EC2A1-B0F9-4595-90DD-1168EA358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7ACEABD-61DA-46E2-BDE3-BE79BB76A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Ca. 10-12 Gruppen, à 5-6 Personen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Fragen miteinander besprechen, Antworten &amp; weitere Fragen voneinander hören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Ca. 20 Min Zeit nehmen</a:t>
            </a:r>
          </a:p>
        </p:txBody>
      </p:sp>
    </p:spTree>
    <p:extLst>
      <p:ext uri="{BB962C8B-B14F-4D97-AF65-F5344CB8AC3E}">
        <p14:creationId xmlns:p14="http://schemas.microsoft.com/office/powerpoint/2010/main" val="2861205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06EC2A1-B0F9-4595-90DD-1168EA358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7ACEABD-61DA-46E2-BDE3-BE79BB76A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Ca. 10-12 Gruppen, à 5-6 Personen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Fragen miteinander besprechen, Antworten &amp; weitere Fragen voneinander hören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Ca. 20 Min Zeit nehmen</a:t>
            </a:r>
          </a:p>
        </p:txBody>
      </p:sp>
    </p:spTree>
    <p:extLst>
      <p:ext uri="{BB962C8B-B14F-4D97-AF65-F5344CB8AC3E}">
        <p14:creationId xmlns:p14="http://schemas.microsoft.com/office/powerpoint/2010/main" val="260908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06EC2A1-B0F9-4595-90DD-1168EA358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7ACEABD-61DA-46E2-BDE3-BE79BB76A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Ca. 10-12 Gruppen, à 5-6 Personen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Fragen miteinander besprechen, Antworten &amp; weitere Fragen voneinander hören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Ca. 20 Min Zeit nehmen</a:t>
            </a:r>
          </a:p>
        </p:txBody>
      </p:sp>
    </p:spTree>
    <p:extLst>
      <p:ext uri="{BB962C8B-B14F-4D97-AF65-F5344CB8AC3E}">
        <p14:creationId xmlns:p14="http://schemas.microsoft.com/office/powerpoint/2010/main" val="221719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06EC2A1-B0F9-4595-90DD-1168EA358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7ACEABD-61DA-46E2-BDE3-BE79BB76A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Ca. 10-12 Gruppen, à 5-6 Personen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Fragen miteinander besprechen, Antworten &amp; weitere Fragen voneinander hören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dirty="0">
                <a:latin typeface="Times New Roman" panose="02020603050405020304" pitchFamily="18" charset="0"/>
              </a:rPr>
              <a:t>Ca. 20 Min Zeit nehmen</a:t>
            </a:r>
          </a:p>
        </p:txBody>
      </p:sp>
    </p:spTree>
    <p:extLst>
      <p:ext uri="{BB962C8B-B14F-4D97-AF65-F5344CB8AC3E}">
        <p14:creationId xmlns:p14="http://schemas.microsoft.com/office/powerpoint/2010/main" val="385251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Arbeit:UOS:UOS%20Rede%202%20fz:04%20UOS%20PowerPoint%20PPT:04%20PPT%20Allgemein%2011-12:02%20Pix:UOS_PPT_Allgm_01-B_Fuss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Arbeit:UOS:UOS%20Rede%202%20fz:04%20UOS%20PowerPoint%20PPT:04%20PPT%20Allgemein%2011-12:02%20Pix:UOS_PPT_Allgm_01-B_Kopf.jpg" TargetMode="Externa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Arbeit:UOS:UOS Rede 2 fz:04 UOS PowerPoint PPT:04 PPT Allgemein 11-12:02 Pix:UOS_PPT_Allgm_01-B_Fuss.jpg">
            <a:extLst>
              <a:ext uri="{FF2B5EF4-FFF2-40B4-BE49-F238E27FC236}">
                <a16:creationId xmlns:a16="http://schemas.microsoft.com/office/drawing/2014/main" id="{1BB8B69F-1036-454E-9155-A146D378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0"/>
            <a:ext cx="121935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10">
            <a:extLst>
              <a:ext uri="{FF2B5EF4-FFF2-40B4-BE49-F238E27FC236}">
                <a16:creationId xmlns:a16="http://schemas.microsoft.com/office/drawing/2014/main" id="{0532A14F-6327-4F99-8877-80E80BA4119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35000"/>
            <a:chOff x="1589" y="-2"/>
            <a:chExt cx="9142411" cy="476252"/>
          </a:xfrm>
        </p:grpSpPr>
        <p:pic>
          <p:nvPicPr>
            <p:cNvPr id="6" name="Picture 24" descr="Arbeit:UOS:UOS Rede 2 fz:04 UOS PowerPoint PPT:04 PPT Allgemein 11-12:02 Pix:UOS_PPT_Allgm_01-B_Kopf.jpg">
              <a:extLst>
                <a:ext uri="{FF2B5EF4-FFF2-40B4-BE49-F238E27FC236}">
                  <a16:creationId xmlns:a16="http://schemas.microsoft.com/office/drawing/2014/main" id="{EBAF868F-847F-4CBE-A672-F4D00F1BDA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-2"/>
              <a:ext cx="7740352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4" descr="Arbeit:UOS:UOS Rede 2 fz:04 UOS PowerPoint PPT:04 PPT Allgemein 11-12:02 Pix:UOS_PPT_Allgm_01-B_Kopf.jpg">
              <a:extLst>
                <a:ext uri="{FF2B5EF4-FFF2-40B4-BE49-F238E27FC236}">
                  <a16:creationId xmlns:a16="http://schemas.microsoft.com/office/drawing/2014/main" id="{05CAF66D-8A63-4405-B8EB-F6F9F84B79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0"/>
              <a:ext cx="6730651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1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429000"/>
            <a:ext cx="8839200" cy="1295400"/>
          </a:xfrm>
        </p:spPr>
        <p:txBody>
          <a:bodyPr/>
          <a:lstStyle>
            <a:lvl1pPr marL="0" indent="0">
              <a:buFont typeface="Wingdings" pitchFamily="-32" charset="2"/>
              <a:buNone/>
              <a:defRPr/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0"/>
            <a:ext cx="9855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AAA9704E-8C94-40A2-A143-4469AE4F7C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03200" y="6510968"/>
            <a:ext cx="6252840" cy="3470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Grundkurs Systematische Theologie / 1. Sitzung</a:t>
            </a:r>
          </a:p>
        </p:txBody>
      </p:sp>
    </p:spTree>
    <p:extLst>
      <p:ext uri="{BB962C8B-B14F-4D97-AF65-F5344CB8AC3E}">
        <p14:creationId xmlns:p14="http://schemas.microsoft.com/office/powerpoint/2010/main" val="419675386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017000" y="1524000"/>
            <a:ext cx="2565400" cy="4419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20800" y="1524000"/>
            <a:ext cx="7493000" cy="4419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CE96AC5-C1B7-4A94-B35E-C6AC625CF4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03200" y="6510968"/>
            <a:ext cx="6252840" cy="347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Grundkurs Systematische Theologie / 1. Sitzung</a:t>
            </a:r>
          </a:p>
        </p:txBody>
      </p:sp>
    </p:spTree>
    <p:extLst>
      <p:ext uri="{BB962C8B-B14F-4D97-AF65-F5344CB8AC3E}">
        <p14:creationId xmlns:p14="http://schemas.microsoft.com/office/powerpoint/2010/main" val="12141117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A9DCDFDC-EDF8-47A5-9CFF-F9C4484EA0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03200" y="6510968"/>
            <a:ext cx="6252840" cy="347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Grundkurs Systematische Theologie / 1. Sitzung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203612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800FB0E-8CDD-4ADF-8BA2-5AEF90FBF5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03200" y="6510968"/>
            <a:ext cx="6252840" cy="3470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Grundkurs Systematische Theologie / 1. Sitzung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401246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18E12E4-1240-47D5-87C1-13492A0A4B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03200" y="6510968"/>
            <a:ext cx="6252840" cy="347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Grundkurs Systematische Theologie / 1. Sitzung</a:t>
            </a:r>
          </a:p>
        </p:txBody>
      </p:sp>
    </p:spTree>
    <p:extLst>
      <p:ext uri="{BB962C8B-B14F-4D97-AF65-F5344CB8AC3E}">
        <p14:creationId xmlns:p14="http://schemas.microsoft.com/office/powerpoint/2010/main" val="31220514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36800" y="2667000"/>
            <a:ext cx="4521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061200" y="2667000"/>
            <a:ext cx="4521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16BFC2E-2B47-4EDC-8486-9249E96F11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03200" y="6510968"/>
            <a:ext cx="6252840" cy="347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Grundkurs Systematische Theologie / 1. Sitzung</a:t>
            </a:r>
          </a:p>
        </p:txBody>
      </p:sp>
    </p:spTree>
    <p:extLst>
      <p:ext uri="{BB962C8B-B14F-4D97-AF65-F5344CB8AC3E}">
        <p14:creationId xmlns:p14="http://schemas.microsoft.com/office/powerpoint/2010/main" val="8908270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E24202D-28BF-4258-9606-B217B0B068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03200" y="6510968"/>
            <a:ext cx="6252840" cy="347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Grundkurs Systematische Theologie / 1. Sitzung</a:t>
            </a:r>
          </a:p>
        </p:txBody>
      </p:sp>
    </p:spTree>
    <p:extLst>
      <p:ext uri="{BB962C8B-B14F-4D97-AF65-F5344CB8AC3E}">
        <p14:creationId xmlns:p14="http://schemas.microsoft.com/office/powerpoint/2010/main" val="30181253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5012967-0955-402A-8C80-352B36451E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03200" y="6510968"/>
            <a:ext cx="6252840" cy="347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Grundkurs Systematische Theologie / 1. Sitzung</a:t>
            </a:r>
          </a:p>
        </p:txBody>
      </p:sp>
    </p:spTree>
    <p:extLst>
      <p:ext uri="{BB962C8B-B14F-4D97-AF65-F5344CB8AC3E}">
        <p14:creationId xmlns:p14="http://schemas.microsoft.com/office/powerpoint/2010/main" val="23360163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F69B2A6-A60F-4BC6-9787-3AA203CFAC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03200" y="6510968"/>
            <a:ext cx="6252840" cy="347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Grundkurs Systematische Theologie / 1. Sitzung</a:t>
            </a:r>
          </a:p>
        </p:txBody>
      </p:sp>
    </p:spTree>
    <p:extLst>
      <p:ext uri="{BB962C8B-B14F-4D97-AF65-F5344CB8AC3E}">
        <p14:creationId xmlns:p14="http://schemas.microsoft.com/office/powerpoint/2010/main" val="35155971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8BF1853-604D-409D-89F3-4231A33EB2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03200" y="6510968"/>
            <a:ext cx="6252840" cy="347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Grundkurs Systematische Theologie / 1. Sitzung</a:t>
            </a:r>
          </a:p>
        </p:txBody>
      </p:sp>
    </p:spTree>
    <p:extLst>
      <p:ext uri="{BB962C8B-B14F-4D97-AF65-F5344CB8AC3E}">
        <p14:creationId xmlns:p14="http://schemas.microsoft.com/office/powerpoint/2010/main" val="19217499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9CE5670-3FB3-429F-848F-A75DE06336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03200" y="6510968"/>
            <a:ext cx="6252840" cy="347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Grundkurs Systematische Theologie / 1. Sitzung</a:t>
            </a:r>
          </a:p>
        </p:txBody>
      </p:sp>
    </p:spTree>
    <p:extLst>
      <p:ext uri="{BB962C8B-B14F-4D97-AF65-F5344CB8AC3E}">
        <p14:creationId xmlns:p14="http://schemas.microsoft.com/office/powerpoint/2010/main" val="1419787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Arbeit:UOS:UOS%20Rede%202%20fz:04%20UOS%20PowerPoint%20PPT:04%20PPT%20Allgemein%2011-12:02%20Pix:UOS_PPT_Allgm_01-B_Kopf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Arbeit:UOS:UOS%20Rede%202%20fz:04%20UOS%20PowerPoint%20PPT:04%20PPT%20Allgemein%2011-12:02%20Pix:UOS_PPT_Allgm_01-B_Fuss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Arbeit:UOS:UOS Rede 2 fz:04 UOS PowerPoint PPT:04 PPT Allgemein 11-12:02 Pix:UOS_PPT_Allgm_01-B_Fuss.jpg">
            <a:extLst>
              <a:ext uri="{FF2B5EF4-FFF2-40B4-BE49-F238E27FC236}">
                <a16:creationId xmlns:a16="http://schemas.microsoft.com/office/drawing/2014/main" id="{2EE04313-1D65-4450-9576-2AEF8C235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540500"/>
            <a:ext cx="121935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917B50F3-F361-4AD6-86B9-19504EE75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2667000"/>
            <a:ext cx="9245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6ABC5DE7-A256-4364-8EEF-1519D3D8D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0"/>
            <a:ext cx="1026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grpSp>
        <p:nvGrpSpPr>
          <p:cNvPr id="1030" name="Gruppieren 6">
            <a:extLst>
              <a:ext uri="{FF2B5EF4-FFF2-40B4-BE49-F238E27FC236}">
                <a16:creationId xmlns:a16="http://schemas.microsoft.com/office/drawing/2014/main" id="{4D07B637-CF9A-4698-9419-11768F2A290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35000"/>
            <a:chOff x="1589" y="-2"/>
            <a:chExt cx="9142411" cy="476252"/>
          </a:xfrm>
        </p:grpSpPr>
        <p:pic>
          <p:nvPicPr>
            <p:cNvPr id="1031" name="Picture 24" descr="Arbeit:UOS:UOS Rede 2 fz:04 UOS PowerPoint PPT:04 PPT Allgemein 11-12:02 Pix:UOS_PPT_Allgm_01-B_Kopf.jpg">
              <a:extLst>
                <a:ext uri="{FF2B5EF4-FFF2-40B4-BE49-F238E27FC236}">
                  <a16:creationId xmlns:a16="http://schemas.microsoft.com/office/drawing/2014/main" id="{A3BB9EA9-E08C-4691-A949-CAF9128C749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 r:link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-2"/>
              <a:ext cx="7740352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24" descr="Arbeit:UOS:UOS Rede 2 fz:04 UOS PowerPoint PPT:04 PPT Allgemein 11-12:02 Pix:UOS_PPT_Allgm_01-B_Kopf.jpg">
              <a:extLst>
                <a:ext uri="{FF2B5EF4-FFF2-40B4-BE49-F238E27FC236}">
                  <a16:creationId xmlns:a16="http://schemas.microsoft.com/office/drawing/2014/main" id="{64DB4937-5E0C-4218-A310-25112DEA81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 r:link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0"/>
              <a:ext cx="6730651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-3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-3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-3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-3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verin.parzinger@uni-osnabrueck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ußzeilenplatzhalter 3">
            <a:extLst>
              <a:ext uri="{FF2B5EF4-FFF2-40B4-BE49-F238E27FC236}">
                <a16:creationId xmlns:a16="http://schemas.microsoft.com/office/drawing/2014/main" id="{B5DC0ABB-DAAA-4CAE-A9F5-C8794F7102FA}"/>
              </a:ext>
            </a:extLst>
          </p:cNvPr>
          <p:cNvSpPr txBox="1">
            <a:spLocks/>
          </p:cNvSpPr>
          <p:nvPr/>
        </p:nvSpPr>
        <p:spPr bwMode="auto">
          <a:xfrm>
            <a:off x="1774825" y="6577013"/>
            <a:ext cx="883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100" dirty="0"/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F23ED488-81FD-4520-BCA7-B8C462E39F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5360" y="5373216"/>
            <a:ext cx="5112568" cy="108012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sz="1600" dirty="0" err="1"/>
              <a:t>Institut</a:t>
            </a:r>
            <a:r>
              <a:rPr lang="en-AU" sz="1600" dirty="0"/>
              <a:t> </a:t>
            </a:r>
            <a:r>
              <a:rPr lang="en-AU" sz="1600" dirty="0" err="1"/>
              <a:t>für</a:t>
            </a:r>
            <a:r>
              <a:rPr lang="en-AU" sz="1600" dirty="0"/>
              <a:t> </a:t>
            </a:r>
            <a:r>
              <a:rPr lang="en-AU" sz="1600" dirty="0" err="1"/>
              <a:t>Katholische</a:t>
            </a:r>
            <a:r>
              <a:rPr lang="en-AU" sz="1600" dirty="0"/>
              <a:t> </a:t>
            </a:r>
            <a:r>
              <a:rPr lang="en-AU" sz="1600" dirty="0" err="1"/>
              <a:t>Theologie</a:t>
            </a:r>
            <a:endParaRPr lang="en-AU" sz="1600" dirty="0"/>
          </a:p>
          <a:p>
            <a:pPr eaLnBrk="1" hangingPunct="1">
              <a:spcBef>
                <a:spcPct val="0"/>
              </a:spcBef>
            </a:pPr>
            <a:r>
              <a:rPr lang="en-AU" sz="1600" dirty="0"/>
              <a:t>Severin Parzinger</a:t>
            </a:r>
          </a:p>
          <a:p>
            <a:pPr eaLnBrk="1" hangingPunct="1">
              <a:spcBef>
                <a:spcPct val="0"/>
              </a:spcBef>
            </a:pPr>
            <a:r>
              <a:rPr lang="de-DE" sz="1600" dirty="0"/>
              <a:t>Wissenschaftlicher Mitarbeiter</a:t>
            </a:r>
            <a:endParaRPr lang="en-AU" sz="1600" dirty="0"/>
          </a:p>
          <a:p>
            <a:pPr eaLnBrk="1" hangingPunct="1">
              <a:spcBef>
                <a:spcPct val="0"/>
              </a:spcBef>
            </a:pPr>
            <a:r>
              <a:rPr lang="en-AU" sz="1600" dirty="0">
                <a:hlinkClick r:id="rId3"/>
              </a:rPr>
              <a:t>severin.parzinger@uni-osnabrueck.de</a:t>
            </a:r>
            <a:r>
              <a:rPr lang="en-AU" sz="1600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CB7F6EA-5908-4A84-BA84-E2AA12EDBC09}"/>
              </a:ext>
            </a:extLst>
          </p:cNvPr>
          <p:cNvSpPr txBox="1">
            <a:spLocks/>
          </p:cNvSpPr>
          <p:nvPr/>
        </p:nvSpPr>
        <p:spPr bwMode="auto">
          <a:xfrm>
            <a:off x="649254" y="1916832"/>
            <a:ext cx="11063370" cy="286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de-DE" sz="4400" kern="0" dirty="0">
                <a:solidFill>
                  <a:srgbClr val="980528"/>
                </a:solidFill>
              </a:rPr>
              <a:t>Mit </a:t>
            </a:r>
            <a:r>
              <a:rPr lang="de-DE" sz="4400" kern="0" dirty="0" err="1">
                <a:solidFill>
                  <a:srgbClr val="980528"/>
                </a:solidFill>
              </a:rPr>
              <a:t>StudiGPT</a:t>
            </a:r>
            <a:r>
              <a:rPr lang="de-DE" sz="4400" kern="0" dirty="0">
                <a:solidFill>
                  <a:srgbClr val="980528"/>
                </a:solidFill>
              </a:rPr>
              <a:t> und KIWI auf dem Weg </a:t>
            </a:r>
            <a:br>
              <a:rPr lang="de-DE" sz="4400" kern="0" dirty="0">
                <a:solidFill>
                  <a:srgbClr val="980528"/>
                </a:solidFill>
              </a:rPr>
            </a:br>
            <a:r>
              <a:rPr lang="de-DE" sz="4400" kern="0" dirty="0">
                <a:solidFill>
                  <a:srgbClr val="980528"/>
                </a:solidFill>
              </a:rPr>
              <a:t>zu theologischer Reflexionskompetenz?!</a:t>
            </a:r>
            <a:br>
              <a:rPr lang="de-DE" sz="4400" kern="0" dirty="0">
                <a:solidFill>
                  <a:srgbClr val="980528"/>
                </a:solidFill>
              </a:rPr>
            </a:br>
            <a:endParaRPr lang="de-DE" sz="4400" kern="0" dirty="0">
              <a:solidFill>
                <a:srgbClr val="980528"/>
              </a:solidFill>
            </a:endParaRPr>
          </a:p>
          <a:p>
            <a:pPr lvl="0" algn="ctr"/>
            <a:r>
              <a:rPr lang="de-DE" sz="2800" b="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Showcase „KI in der Lehre“</a:t>
            </a:r>
          </a:p>
          <a:p>
            <a:pPr lvl="0" algn="ctr"/>
            <a:r>
              <a:rPr lang="de-DE" sz="1800" b="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04.12.2024</a:t>
            </a:r>
            <a:endParaRPr lang="de-DE" sz="3200" kern="0" dirty="0">
              <a:solidFill>
                <a:srgbClr val="980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C273548-6E84-43C2-9F0B-024DAF362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1080388"/>
            <a:ext cx="1026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>
                <a:solidFill>
                  <a:srgbClr val="980528"/>
                </a:solidFill>
              </a:rPr>
              <a:t>Übersicht</a:t>
            </a:r>
            <a:endParaRPr lang="en-AU" altLang="de-DE" sz="2800" dirty="0">
              <a:solidFill>
                <a:srgbClr val="980528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8D2F25-69A3-4961-AA2C-755242FE2D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5769" y="2174333"/>
            <a:ext cx="11162704" cy="3276600"/>
          </a:xfrm>
        </p:spPr>
        <p:txBody>
          <a:bodyPr/>
          <a:lstStyle/>
          <a:p>
            <a:pPr marL="457200" indent="-457200" eaLnBrk="1" hangingPunct="1">
              <a:spcAft>
                <a:spcPts val="2400"/>
              </a:spcAft>
              <a:buFont typeface="+mj-lt"/>
              <a:buAutoNum type="arabicPeriod"/>
              <a:tabLst>
                <a:tab pos="1349375" algn="l"/>
              </a:tabLst>
              <a:defRPr/>
            </a:pPr>
            <a:r>
              <a:rPr lang="de-DE" sz="2000" b="1" dirty="0"/>
              <a:t>Lehrkontext</a:t>
            </a:r>
            <a:endParaRPr lang="de-DE" sz="2000" dirty="0"/>
          </a:p>
          <a:p>
            <a:pPr marL="457200" indent="-457200" eaLnBrk="1" hangingPunct="1">
              <a:spcAft>
                <a:spcPts val="2400"/>
              </a:spcAft>
              <a:buFont typeface="+mj-lt"/>
              <a:buAutoNum type="arabicPeriod"/>
              <a:tabLst>
                <a:tab pos="1349375" algn="l"/>
              </a:tabLst>
              <a:defRPr/>
            </a:pPr>
            <a:r>
              <a:rPr lang="de-DE" sz="2000" b="1" dirty="0"/>
              <a:t>Lernfortschritt prüfen mit </a:t>
            </a:r>
            <a:r>
              <a:rPr lang="de-DE" sz="2000" b="1" dirty="0" err="1"/>
              <a:t>StudiGPT</a:t>
            </a:r>
            <a:endParaRPr lang="de-DE" sz="2000" b="1" dirty="0"/>
          </a:p>
          <a:p>
            <a:pPr marL="457200" indent="-457200" eaLnBrk="1" hangingPunct="1">
              <a:spcAft>
                <a:spcPts val="2400"/>
              </a:spcAft>
              <a:buFont typeface="+mj-lt"/>
              <a:buAutoNum type="arabicPeriod"/>
              <a:tabLst>
                <a:tab pos="1349375" algn="l"/>
              </a:tabLst>
              <a:defRPr/>
            </a:pPr>
            <a:r>
              <a:rPr lang="de-DE" sz="2000" b="1" dirty="0"/>
              <a:t>Mit KIWI schwierige Texte erschließen</a:t>
            </a:r>
          </a:p>
          <a:p>
            <a:pPr marL="457200" indent="-457200" eaLnBrk="1" hangingPunct="1">
              <a:spcAft>
                <a:spcPts val="2400"/>
              </a:spcAft>
              <a:buFont typeface="+mj-lt"/>
              <a:buAutoNum type="arabicPeriod"/>
              <a:tabLst>
                <a:tab pos="1349375" algn="l"/>
              </a:tabLst>
              <a:defRPr/>
            </a:pPr>
            <a:r>
              <a:rPr lang="de-DE" sz="2000" b="1" dirty="0"/>
              <a:t>Theologische Reflexionskompetenz neu entdecken</a:t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6DEC41-556D-4AFC-A251-0E9C5BEE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714500"/>
            <a:ext cx="3429000" cy="3429000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2226B0C-DCE7-46E4-BA6A-C62CB8427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3200" y="6510968"/>
            <a:ext cx="11869464" cy="347031"/>
          </a:xfrm>
        </p:spPr>
        <p:txBody>
          <a:bodyPr/>
          <a:lstStyle/>
          <a:p>
            <a:pPr>
              <a:tabLst>
                <a:tab pos="11388725" algn="l"/>
              </a:tabLst>
            </a:pPr>
            <a:r>
              <a:rPr lang="de-DE" altLang="de-DE" dirty="0"/>
              <a:t>Parzinger | </a:t>
            </a:r>
            <a:r>
              <a:rPr lang="de-DE" dirty="0"/>
              <a:t>Mit </a:t>
            </a:r>
            <a:r>
              <a:rPr lang="de-DE" dirty="0" err="1"/>
              <a:t>StudiGPT</a:t>
            </a:r>
            <a:r>
              <a:rPr lang="de-DE" dirty="0"/>
              <a:t> und KIWI auf dem Weg zu theologischer Reflexionskompetenz </a:t>
            </a:r>
            <a:r>
              <a:rPr lang="de-DE" altLang="de-DE" dirty="0"/>
              <a:t>	</a:t>
            </a:r>
            <a:fld id="{113DD0B3-85A7-4662-BB07-452BDCBB0E43}" type="slidenum">
              <a:rPr lang="de-DE" altLang="de-DE" smtClean="0"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470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7AB6402-05CD-4565-AE9E-12DA526C2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1080388"/>
            <a:ext cx="1026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>
                <a:solidFill>
                  <a:srgbClr val="980528"/>
                </a:solidFill>
              </a:rPr>
              <a:t>1. Lehrkontext</a:t>
            </a:r>
            <a:endParaRPr lang="en-AU" altLang="de-DE" sz="2800" dirty="0">
              <a:solidFill>
                <a:srgbClr val="980528"/>
              </a:solidFill>
            </a:endParaRPr>
          </a:p>
        </p:txBody>
      </p:sp>
      <p:sp>
        <p:nvSpPr>
          <p:cNvPr id="114695" name="Rectangle 7">
            <a:extLst>
              <a:ext uri="{FF2B5EF4-FFF2-40B4-BE49-F238E27FC236}">
                <a16:creationId xmlns:a16="http://schemas.microsoft.com/office/drawing/2014/main" id="{590419CB-28DA-49BD-BFB0-23101D5468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5200" y="1842388"/>
            <a:ext cx="11162704" cy="4394924"/>
          </a:xfrm>
        </p:spPr>
        <p:txBody>
          <a:bodyPr/>
          <a:lstStyle/>
          <a:p>
            <a:pPr eaLnBrk="1" hangingPunct="1">
              <a:spcAft>
                <a:spcPts val="2400"/>
              </a:spcAft>
              <a:tabLst>
                <a:tab pos="1349375" algn="l"/>
              </a:tabLst>
              <a:defRPr/>
            </a:pPr>
            <a:r>
              <a:rPr lang="de-DE" sz="2200" b="1" dirty="0"/>
              <a:t>Grundkurs Systematische Theologie</a:t>
            </a:r>
          </a:p>
          <a:p>
            <a:pPr eaLnBrk="1" hangingPunct="1">
              <a:spcAft>
                <a:spcPts val="2400"/>
              </a:spcAft>
              <a:tabLst>
                <a:tab pos="1349375" algn="l"/>
              </a:tabLst>
              <a:defRPr/>
            </a:pPr>
            <a:r>
              <a:rPr lang="de-DE" sz="2200" dirty="0"/>
              <a:t>Grundmodul/Einführungsveranstaltung</a:t>
            </a:r>
          </a:p>
          <a:p>
            <a:pPr eaLnBrk="1" hangingPunct="1">
              <a:spcAft>
                <a:spcPts val="2400"/>
              </a:spcAft>
              <a:tabLst>
                <a:tab pos="1349375" algn="l"/>
              </a:tabLst>
              <a:defRPr/>
            </a:pPr>
            <a:r>
              <a:rPr lang="de-DE" sz="2200" dirty="0"/>
              <a:t>ca. 35 Studierende, überwiegend Studieneinstieg</a:t>
            </a:r>
          </a:p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sz="2200" dirty="0" err="1"/>
              <a:t>Blended</a:t>
            </a:r>
            <a:r>
              <a:rPr lang="de-DE" sz="2200" dirty="0"/>
              <a:t> Learning</a:t>
            </a:r>
          </a:p>
          <a:p>
            <a:pPr lvl="1"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dirty="0"/>
              <a:t>Lernmaterialien auf </a:t>
            </a:r>
            <a:r>
              <a:rPr lang="de-DE" dirty="0" err="1"/>
              <a:t>Courseware</a:t>
            </a:r>
            <a:r>
              <a:rPr lang="de-DE" dirty="0"/>
              <a:t> </a:t>
            </a:r>
          </a:p>
          <a:p>
            <a:pPr lvl="1"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dirty="0" err="1"/>
              <a:t>Wöchentl</a:t>
            </a:r>
            <a:r>
              <a:rPr lang="de-DE" dirty="0"/>
              <a:t>. Präsenzsitzungen zum Klären von Fragen, zur Diskussion, Gruppenarbeiten </a:t>
            </a:r>
            <a:br>
              <a:rPr lang="de-DE" dirty="0"/>
            </a:br>
            <a:r>
              <a:rPr lang="de-DE" dirty="0"/>
              <a:t>Erlernen theologischer Diskurs- und Reflexionskompetenz </a:t>
            </a:r>
          </a:p>
          <a:p>
            <a:pPr lvl="1"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dirty="0"/>
              <a:t>Meilensteine: Sprachmemo &amp; Kurz-Essay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E66FA037-DE6F-47A6-AAAC-751F55706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3200" y="6510968"/>
            <a:ext cx="11869464" cy="347031"/>
          </a:xfrm>
        </p:spPr>
        <p:txBody>
          <a:bodyPr/>
          <a:lstStyle/>
          <a:p>
            <a:pPr>
              <a:tabLst>
                <a:tab pos="11388725" algn="l"/>
              </a:tabLst>
            </a:pPr>
            <a:r>
              <a:rPr lang="de-DE" altLang="de-DE" dirty="0"/>
              <a:t>Parzinger | </a:t>
            </a:r>
            <a:r>
              <a:rPr lang="de-DE" dirty="0"/>
              <a:t>Mit </a:t>
            </a:r>
            <a:r>
              <a:rPr lang="de-DE" dirty="0" err="1"/>
              <a:t>StudiGPT</a:t>
            </a:r>
            <a:r>
              <a:rPr lang="de-DE" dirty="0"/>
              <a:t> und KIWI auf dem Weg zu theologischer Reflexionskompetenz </a:t>
            </a:r>
            <a:r>
              <a:rPr lang="de-DE" altLang="de-DE" dirty="0"/>
              <a:t>	</a:t>
            </a:r>
            <a:fld id="{113DD0B3-85A7-4662-BB07-452BDCBB0E43}" type="slidenum">
              <a:rPr lang="de-DE" altLang="de-DE" smtClean="0"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108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7AB6402-05CD-4565-AE9E-12DA526C2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1080388"/>
            <a:ext cx="1026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>
                <a:solidFill>
                  <a:srgbClr val="980528"/>
                </a:solidFill>
              </a:rPr>
              <a:t>2. </a:t>
            </a:r>
            <a:r>
              <a:rPr lang="de-DE" sz="2800" b="1" dirty="0"/>
              <a:t>Lernfortschritt prüfen mit </a:t>
            </a:r>
            <a:r>
              <a:rPr lang="de-DE" sz="2800" b="1" dirty="0" err="1"/>
              <a:t>StudiGPT</a:t>
            </a:r>
            <a:br>
              <a:rPr lang="de-DE" sz="2800" b="1" dirty="0"/>
            </a:br>
            <a:endParaRPr lang="en-AU" altLang="de-DE" sz="2800" dirty="0">
              <a:solidFill>
                <a:srgbClr val="980528"/>
              </a:solidFill>
            </a:endParaRP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E66FA037-DE6F-47A6-AAAC-751F55706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3200" y="6510968"/>
            <a:ext cx="11869464" cy="347031"/>
          </a:xfrm>
        </p:spPr>
        <p:txBody>
          <a:bodyPr/>
          <a:lstStyle/>
          <a:p>
            <a:pPr>
              <a:tabLst>
                <a:tab pos="11388725" algn="l"/>
              </a:tabLst>
            </a:pPr>
            <a:r>
              <a:rPr lang="de-DE" altLang="de-DE" dirty="0"/>
              <a:t>Parzinger | </a:t>
            </a:r>
            <a:r>
              <a:rPr lang="de-DE" dirty="0"/>
              <a:t>Mit </a:t>
            </a:r>
            <a:r>
              <a:rPr lang="de-DE" dirty="0" err="1"/>
              <a:t>StudiGPT</a:t>
            </a:r>
            <a:r>
              <a:rPr lang="de-DE" dirty="0"/>
              <a:t> und KIWI auf dem Weg zu theologischer Reflexionskompetenz </a:t>
            </a:r>
            <a:r>
              <a:rPr lang="de-DE" altLang="de-DE" dirty="0"/>
              <a:t>	</a:t>
            </a:r>
            <a:fld id="{113DD0B3-85A7-4662-BB07-452BDCBB0E43}" type="slidenum">
              <a:rPr lang="de-DE" altLang="de-DE" smtClean="0"/>
              <a:t>4</a:t>
            </a:fld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F637E5-C519-40CD-8EAC-E4BEB082A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71" y="1700808"/>
            <a:ext cx="12192000" cy="28531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6059F45-A93C-41CC-8D90-BDA6D5559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84" y="2636912"/>
            <a:ext cx="2565285" cy="27363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28D733D-CD81-41C4-87F1-A1A71CB01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769" y="2810506"/>
            <a:ext cx="4878312" cy="34869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BABC4D3-E60E-427B-A071-7B88F5F71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76" y="4565424"/>
            <a:ext cx="6666593" cy="22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7AB6402-05CD-4565-AE9E-12DA526C2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1080388"/>
            <a:ext cx="1026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>
                <a:solidFill>
                  <a:srgbClr val="980528"/>
                </a:solidFill>
              </a:rPr>
              <a:t>2. </a:t>
            </a:r>
            <a:r>
              <a:rPr lang="de-DE" sz="2800" b="1" dirty="0"/>
              <a:t>Lernfortschritt prüfen mit </a:t>
            </a:r>
            <a:r>
              <a:rPr lang="de-DE" sz="2800" b="1" dirty="0" err="1"/>
              <a:t>StudiGPT</a:t>
            </a:r>
            <a:br>
              <a:rPr lang="de-DE" sz="2800" b="1" dirty="0"/>
            </a:br>
            <a:endParaRPr lang="en-AU" altLang="de-DE" sz="2800" dirty="0">
              <a:solidFill>
                <a:srgbClr val="980528"/>
              </a:solidFill>
            </a:endParaRP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E66FA037-DE6F-47A6-AAAC-751F55706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3200" y="6510968"/>
            <a:ext cx="11869464" cy="347031"/>
          </a:xfrm>
        </p:spPr>
        <p:txBody>
          <a:bodyPr/>
          <a:lstStyle/>
          <a:p>
            <a:pPr>
              <a:tabLst>
                <a:tab pos="11388725" algn="l"/>
              </a:tabLst>
            </a:pPr>
            <a:r>
              <a:rPr lang="de-DE" altLang="de-DE" dirty="0"/>
              <a:t>Parzinger | </a:t>
            </a:r>
            <a:r>
              <a:rPr lang="de-DE" dirty="0"/>
              <a:t>Mit </a:t>
            </a:r>
            <a:r>
              <a:rPr lang="de-DE" dirty="0" err="1"/>
              <a:t>StudiGPT</a:t>
            </a:r>
            <a:r>
              <a:rPr lang="de-DE" dirty="0"/>
              <a:t> und KIWI auf dem Weg zu theologischer Reflexionskompetenz </a:t>
            </a:r>
            <a:r>
              <a:rPr lang="de-DE" altLang="de-DE" dirty="0"/>
              <a:t>	</a:t>
            </a:r>
            <a:fld id="{113DD0B3-85A7-4662-BB07-452BDCBB0E43}" type="slidenum">
              <a:rPr lang="de-DE" altLang="de-DE" smtClean="0"/>
              <a:t>5</a:t>
            </a:fld>
            <a:endParaRPr lang="de-DE" alt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04528-2F76-4CC0-BD4B-DBED2CFA6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5200" y="1842388"/>
            <a:ext cx="11162704" cy="4394924"/>
          </a:xfrm>
        </p:spPr>
        <p:txBody>
          <a:bodyPr/>
          <a:lstStyle/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sz="2200" dirty="0"/>
              <a:t>Prompt = Lernziel/Kurzbeschreibung der Einheit</a:t>
            </a:r>
          </a:p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sz="2200" dirty="0"/>
              <a:t>Von Studierenden kaum genutzt/kaum wahrgenommen </a:t>
            </a:r>
            <a:br>
              <a:rPr lang="de-DE" sz="2200" dirty="0"/>
            </a:br>
            <a:r>
              <a:rPr lang="de-DE" sz="1400" dirty="0"/>
              <a:t>(10 Studierende „ausprobiert“, 2 Studierende regelmäßige Nutzung)</a:t>
            </a:r>
          </a:p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sz="2200" dirty="0"/>
              <a:t>Rücklauf von Fragen, Feedback/Musterantworten minimal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80528"/>
              </a:buClr>
              <a:buSzTx/>
              <a:buFont typeface="Wingdings" panose="05000000000000000000" pitchFamily="2" charset="2"/>
              <a:buChar char="§"/>
              <a:tabLst>
                <a:tab pos="1349375" algn="l"/>
              </a:tabLst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Meine Einschätzung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80528"/>
              </a:buClr>
              <a:buSzTx/>
              <a:buFont typeface="Wingdings" panose="05000000000000000000" pitchFamily="2" charset="2"/>
              <a:buChar char="§"/>
              <a:tabLst>
                <a:tab pos="1349375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Arial"/>
              </a:rPr>
              <a:t>Problem „Materialfülle“ &amp; Problem „Sichtbarkeit des Tools“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80528"/>
              </a:buClr>
              <a:buSzTx/>
              <a:buFont typeface="Wingdings" panose="05000000000000000000" pitchFamily="2" charset="2"/>
              <a:buChar char="§"/>
              <a:tabLst>
                <a:tab pos="1349375" algn="l"/>
              </a:tabLst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Inhaltlich 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kann es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wertvoll und hilfreich sein, besonders je allgemeiner die behandelten Themen sind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80528"/>
              </a:buClr>
              <a:buSzTx/>
              <a:buFont typeface="Wingdings" panose="05000000000000000000" pitchFamily="2" charset="2"/>
              <a:buChar char="§"/>
              <a:tabLst>
                <a:tab pos="1349375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Arial"/>
              </a:rPr>
              <a:t>Theologisch ungenau und teilweise problematisch bei spezielleren Themen, v.a. bei Schwierigkeitsgrad „schwierig“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0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7AB6402-05CD-4565-AE9E-12DA526C2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1080388"/>
            <a:ext cx="1026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>
                <a:solidFill>
                  <a:srgbClr val="980528"/>
                </a:solidFill>
              </a:rPr>
              <a:t>3. </a:t>
            </a:r>
            <a:r>
              <a:rPr lang="de-DE" sz="2800" b="1" dirty="0"/>
              <a:t>Mit KIWI schwierige (Quellen)Texte erschließen</a:t>
            </a:r>
            <a:br>
              <a:rPr lang="de-DE" sz="2800" b="1" dirty="0"/>
            </a:br>
            <a:br>
              <a:rPr lang="de-DE" sz="2800" b="1" dirty="0"/>
            </a:br>
            <a:endParaRPr lang="en-AU" altLang="de-DE" sz="2800" dirty="0">
              <a:solidFill>
                <a:srgbClr val="980528"/>
              </a:solidFill>
            </a:endParaRP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E66FA037-DE6F-47A6-AAAC-751F55706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3200" y="6510968"/>
            <a:ext cx="11869464" cy="347031"/>
          </a:xfrm>
        </p:spPr>
        <p:txBody>
          <a:bodyPr/>
          <a:lstStyle/>
          <a:p>
            <a:pPr>
              <a:tabLst>
                <a:tab pos="11388725" algn="l"/>
              </a:tabLst>
            </a:pPr>
            <a:r>
              <a:rPr lang="de-DE" altLang="de-DE" dirty="0"/>
              <a:t>Parzinger | </a:t>
            </a:r>
            <a:r>
              <a:rPr lang="de-DE" dirty="0"/>
              <a:t>Mit </a:t>
            </a:r>
            <a:r>
              <a:rPr lang="de-DE" dirty="0" err="1"/>
              <a:t>StudiGPT</a:t>
            </a:r>
            <a:r>
              <a:rPr lang="de-DE" dirty="0"/>
              <a:t> und KIWI auf dem Weg zu theologischer Reflexionskompetenz </a:t>
            </a:r>
            <a:r>
              <a:rPr lang="de-DE" altLang="de-DE" dirty="0"/>
              <a:t>	</a:t>
            </a:r>
            <a:fld id="{113DD0B3-85A7-4662-BB07-452BDCBB0E43}" type="slidenum">
              <a:rPr lang="de-DE" altLang="de-DE" smtClean="0"/>
              <a:t>6</a:t>
            </a:fld>
            <a:endParaRPr lang="de-DE" alt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04528-2F76-4CC0-BD4B-DBED2CFA6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5200" y="1842388"/>
            <a:ext cx="10819432" cy="4394924"/>
          </a:xfrm>
        </p:spPr>
        <p:txBody>
          <a:bodyPr/>
          <a:lstStyle/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sz="2200" dirty="0"/>
              <a:t>KIWI – </a:t>
            </a:r>
            <a:r>
              <a:rPr lang="de-DE" sz="2200" dirty="0" err="1"/>
              <a:t>ChatGPT</a:t>
            </a:r>
            <a:r>
              <a:rPr lang="de-DE" sz="2200" dirty="0"/>
              <a:t> Schnittstelle der UOS </a:t>
            </a:r>
            <a:r>
              <a:rPr lang="de-DE" sz="1600" dirty="0"/>
              <a:t>(unbekannt, unbenutzt, misstraut)</a:t>
            </a:r>
          </a:p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sz="2200" dirty="0"/>
              <a:t>Textarbeit in Gruppen mit theologischen Quellen zum Thema „Offenbarung“</a:t>
            </a:r>
            <a:br>
              <a:rPr lang="de-DE" sz="2200" dirty="0"/>
            </a:br>
            <a:r>
              <a:rPr lang="de-DE" sz="1800" dirty="0"/>
              <a:t>Bsp. Kirchliches Dokument Mitte 20. Jahrhunderts, Zweites Vatikanisches Konzil</a:t>
            </a:r>
          </a:p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Herausforderung: 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sehr dichte theologische, </a:t>
            </a:r>
            <a:r>
              <a:rPr lang="de-DE" sz="2200" dirty="0" err="1">
                <a:solidFill>
                  <a:srgbClr val="000000"/>
                </a:solidFill>
                <a:latin typeface="Arial"/>
              </a:rPr>
              <a:t>metaphernreiche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 Sprache, ursprünglich auf Latein, schwer zugänglich für Erstsemester</a:t>
            </a:r>
          </a:p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sz="2200" dirty="0">
                <a:solidFill>
                  <a:srgbClr val="000000"/>
                </a:solidFill>
                <a:latin typeface="Arial"/>
              </a:rPr>
              <a:t>In KIWI Textabschnitte reinkopieren, mit der Aufforderung, eine einfach verständliche Inhaltszusammenfassung zu generieren, um sie als Diskussionsgrundlage in der Gruppe zu nutzen</a:t>
            </a:r>
          </a:p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Outcome: sehr </a:t>
            </a:r>
            <a:r>
              <a:rPr kumimoji="0" lang="de-DE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erfol</a:t>
            </a:r>
            <a:r>
              <a:rPr lang="de-DE" sz="2200" dirty="0" err="1">
                <a:solidFill>
                  <a:srgbClr val="000000"/>
                </a:solidFill>
                <a:latin typeface="Arial"/>
              </a:rPr>
              <a:t>greich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 und hilfreich; ermutigt zum genauen Textstudium bei Schlüsselpassagen, </a:t>
            </a:r>
            <a:r>
              <a:rPr lang="de-DE" sz="2200" dirty="0" err="1">
                <a:solidFill>
                  <a:srgbClr val="000000"/>
                </a:solidFill>
                <a:latin typeface="Arial"/>
              </a:rPr>
              <a:t>keywords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 etc.; Diskussion in der Gruppe viel lebendiger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2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7AB6402-05CD-4565-AE9E-12DA526C2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1080388"/>
            <a:ext cx="1026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>
                <a:solidFill>
                  <a:srgbClr val="980528"/>
                </a:solidFill>
              </a:rPr>
              <a:t>4. </a:t>
            </a:r>
            <a:r>
              <a:rPr lang="de-DE" sz="2800" b="1" dirty="0"/>
              <a:t>Theologische Reflexionskompetenz neu entdecken</a:t>
            </a:r>
            <a:br>
              <a:rPr lang="de-DE" sz="2800" b="1" dirty="0"/>
            </a:br>
            <a:br>
              <a:rPr lang="de-DE" sz="2800" b="1" dirty="0"/>
            </a:br>
            <a:endParaRPr lang="en-AU" altLang="de-DE" sz="2800" dirty="0">
              <a:solidFill>
                <a:srgbClr val="980528"/>
              </a:solidFill>
            </a:endParaRP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E66FA037-DE6F-47A6-AAAC-751F55706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3200" y="6510968"/>
            <a:ext cx="11869464" cy="347031"/>
          </a:xfrm>
        </p:spPr>
        <p:txBody>
          <a:bodyPr/>
          <a:lstStyle/>
          <a:p>
            <a:pPr>
              <a:tabLst>
                <a:tab pos="11388725" algn="l"/>
              </a:tabLst>
            </a:pPr>
            <a:r>
              <a:rPr lang="de-DE" altLang="de-DE" dirty="0"/>
              <a:t>Parzinger | </a:t>
            </a:r>
            <a:r>
              <a:rPr lang="de-DE" dirty="0"/>
              <a:t>Mit </a:t>
            </a:r>
            <a:r>
              <a:rPr lang="de-DE" dirty="0" err="1"/>
              <a:t>StudiGPT</a:t>
            </a:r>
            <a:r>
              <a:rPr lang="de-DE" dirty="0"/>
              <a:t> und KIWI auf dem Weg zu theologischer Reflexionskompetenz </a:t>
            </a:r>
            <a:r>
              <a:rPr lang="de-DE" altLang="de-DE" dirty="0"/>
              <a:t>	</a:t>
            </a:r>
            <a:fld id="{113DD0B3-85A7-4662-BB07-452BDCBB0E43}" type="slidenum">
              <a:rPr lang="de-DE" altLang="de-DE" smtClean="0"/>
              <a:t>7</a:t>
            </a:fld>
            <a:endParaRPr lang="de-DE" alt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04528-2F76-4CC0-BD4B-DBED2CFA6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5200" y="1842388"/>
            <a:ext cx="10819432" cy="4394924"/>
          </a:xfrm>
        </p:spPr>
        <p:txBody>
          <a:bodyPr/>
          <a:lstStyle/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„KI möglichst unterbinden/einhegen, denn sie gefährdet das, was Theologie ausmacht“ vs. Kompetenzorientierte Lernprozesse unterstützen</a:t>
            </a:r>
          </a:p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sz="2200" dirty="0">
                <a:solidFill>
                  <a:srgbClr val="000000"/>
                </a:solidFill>
                <a:latin typeface="Arial"/>
              </a:rPr>
              <a:t>Bsp. Kurz-Essay zur Frage „Was ist Systematische Theologie?“</a:t>
            </a:r>
          </a:p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sz="2200" dirty="0">
                <a:solidFill>
                  <a:srgbClr val="000000"/>
                </a:solidFill>
                <a:latin typeface="Arial"/>
              </a:rPr>
              <a:t>Persönliche, kontextspezifisch verortete theologische Reflexion, „anschlussfähige Theologie“, mit KI-gestützter Sprach- und Wissensvermittlung </a:t>
            </a:r>
          </a:p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sz="2200" dirty="0">
                <a:solidFill>
                  <a:srgbClr val="000000"/>
                </a:solidFill>
                <a:latin typeface="Arial"/>
              </a:rPr>
              <a:t>Bleibende Herausforderungen: </a:t>
            </a:r>
          </a:p>
          <a:p>
            <a:pPr lvl="1"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Arial"/>
              </a:rPr>
              <a:t>Quellenforschung, detaillierte Textarbeit, theologisches Urteil</a:t>
            </a:r>
          </a:p>
          <a:p>
            <a:pPr lvl="1"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Arial"/>
              </a:rPr>
              <a:t>KI kann Denkprozesse in/durch Lektüre und Schreiben nicht ersetzen 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2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7AB6402-05CD-4565-AE9E-12DA526C2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1080388"/>
            <a:ext cx="1026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>
                <a:solidFill>
                  <a:srgbClr val="980528"/>
                </a:solidFill>
              </a:rPr>
              <a:t>Zwischen Prüfungsleistung und theologische Reflexion</a:t>
            </a:r>
            <a:br>
              <a:rPr lang="de-DE" sz="2800" b="1" dirty="0"/>
            </a:br>
            <a:br>
              <a:rPr lang="de-DE" sz="2800" b="1" dirty="0"/>
            </a:br>
            <a:endParaRPr lang="en-AU" altLang="de-DE" sz="2800" dirty="0">
              <a:solidFill>
                <a:srgbClr val="980528"/>
              </a:solidFill>
            </a:endParaRP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E66FA037-DE6F-47A6-AAAC-751F55706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3200" y="6510968"/>
            <a:ext cx="11869464" cy="347031"/>
          </a:xfrm>
        </p:spPr>
        <p:txBody>
          <a:bodyPr/>
          <a:lstStyle/>
          <a:p>
            <a:pPr>
              <a:tabLst>
                <a:tab pos="11388725" algn="l"/>
              </a:tabLst>
            </a:pPr>
            <a:r>
              <a:rPr lang="de-DE" altLang="de-DE" dirty="0"/>
              <a:t>Parzinger | </a:t>
            </a:r>
            <a:r>
              <a:rPr lang="de-DE" dirty="0"/>
              <a:t>Mit </a:t>
            </a:r>
            <a:r>
              <a:rPr lang="de-DE" dirty="0" err="1"/>
              <a:t>StudiGPT</a:t>
            </a:r>
            <a:r>
              <a:rPr lang="de-DE" dirty="0"/>
              <a:t> und KIWI auf dem Weg zu theologischer Reflexionskompetenz </a:t>
            </a:r>
            <a:r>
              <a:rPr lang="de-DE" altLang="de-DE" dirty="0"/>
              <a:t>	</a:t>
            </a:r>
            <a:fld id="{113DD0B3-85A7-4662-BB07-452BDCBB0E43}" type="slidenum">
              <a:rPr lang="de-DE" altLang="de-DE" smtClean="0"/>
              <a:t>8</a:t>
            </a:fld>
            <a:endParaRPr lang="de-DE" alt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04528-2F76-4CC0-BD4B-DBED2CFA6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5200" y="2348612"/>
            <a:ext cx="6714976" cy="3312636"/>
          </a:xfrm>
        </p:spPr>
        <p:txBody>
          <a:bodyPr/>
          <a:lstStyle/>
          <a:p>
            <a:pPr eaLnBrk="1" hangingPunct="1">
              <a:spcAft>
                <a:spcPts val="1200"/>
              </a:spcAft>
              <a:tabLst>
                <a:tab pos="1349375" algn="l"/>
              </a:tabLst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Wie in Theologischen Lehr-Lern-Settings Studierende dabei – mit KI – gut zu begleiten, theologische </a:t>
            </a:r>
            <a:r>
              <a:rPr kumimoji="0" lang="de-DE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Reflexions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- und Urteilskompetenz zu </a:t>
            </a:r>
            <a:r>
              <a:rPr lang="de-DE" sz="2200">
                <a:solidFill>
                  <a:srgbClr val="000000"/>
                </a:solidFill>
                <a:latin typeface="Arial"/>
              </a:rPr>
              <a:t>erwerben?</a:t>
            </a:r>
            <a:endParaRPr lang="de-DE" sz="2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E80E9E-325E-4C65-A2C7-D7841E849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234861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Larissa">
  <a:themeElements>
    <a:clrScheme name="Larissa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1D2"/>
      </a:accent1>
      <a:accent2>
        <a:srgbClr val="980528"/>
      </a:accent2>
      <a:accent3>
        <a:srgbClr val="FFFFFF"/>
      </a:accent3>
      <a:accent4>
        <a:srgbClr val="000000"/>
      </a:accent4>
      <a:accent5>
        <a:srgbClr val="E4E5E5"/>
      </a:accent5>
      <a:accent6>
        <a:srgbClr val="890423"/>
      </a:accent6>
      <a:hlink>
        <a:srgbClr val="000000"/>
      </a:hlink>
      <a:folHlink>
        <a:srgbClr val="000000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1D2"/>
        </a:accent1>
        <a:accent2>
          <a:srgbClr val="980528"/>
        </a:accent2>
        <a:accent3>
          <a:srgbClr val="FFFFFF"/>
        </a:accent3>
        <a:accent4>
          <a:srgbClr val="000000"/>
        </a:accent4>
        <a:accent5>
          <a:srgbClr val="E4E5E5"/>
        </a:accent5>
        <a:accent6>
          <a:srgbClr val="89042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656</Words>
  <Application>Microsoft Office PowerPoint</Application>
  <PresentationFormat>Breitbild</PresentationFormat>
  <Paragraphs>70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Larissa</vt:lpstr>
      <vt:lpstr>PowerPoint-Präsentation</vt:lpstr>
      <vt:lpstr>Übersicht</vt:lpstr>
      <vt:lpstr>1. Lehrkontext</vt:lpstr>
      <vt:lpstr>2. Lernfortschritt prüfen mit StudiGPT </vt:lpstr>
      <vt:lpstr>2. Lernfortschritt prüfen mit StudiGPT </vt:lpstr>
      <vt:lpstr>3. Mit KIWI schwierige (Quellen)Texte erschließen  </vt:lpstr>
      <vt:lpstr>4. Theologische Reflexionskompetenz neu entdecken  </vt:lpstr>
      <vt:lpstr>Zwischen Prüfungsleistung und theologische Reflexion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Universitaet Osnabrueck</dc:title>
  <dc:creator>Universitaet Osnabrueck</dc:creator>
  <cp:lastModifiedBy>sparzinger</cp:lastModifiedBy>
  <cp:revision>803</cp:revision>
  <cp:lastPrinted>2014-02-18T15:25:09Z</cp:lastPrinted>
  <dcterms:created xsi:type="dcterms:W3CDTF">2002-10-06T13:24:06Z</dcterms:created>
  <dcterms:modified xsi:type="dcterms:W3CDTF">2024-12-04T15:31:36Z</dcterms:modified>
</cp:coreProperties>
</file>